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theme/theme2.xml" ContentType="application/vnd.openxmlformats-officedocument.theme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9144000" cy="5143500"/>
  <p:notesSz cx="5143500" cy="9144000"/>
</p:presentation>
</file>

<file path=ppt/presProps.xml><?xml version="1.0" encoding="utf-8"?>
<p:presentationPr xmlns:a="http://schemas.openxmlformats.org/drawingml/2006/main" xmlns:p="http://schemas.openxmlformats.org/presentationml/2006/main" xmlns:r="http://schemas.openxmlformats.org/officeDocument/2006/relationships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p>
            <a:r>
              <a:rPr lang="en-IN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move the slide</a:t>
            </a:r>
            <a:endParaRPr lang="en-IN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p>
            <a:pPr indent="0" algn="l">
              <a:buNone/>
            </a:pPr>
            <a:r>
              <a:rPr lang="en-IN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notes format</a:t>
            </a:r>
            <a:endParaRPr lang="en-IN" sz="20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p>
            <a:pPr indent="0" algn="l">
              <a:buNone/>
            </a:pPr>
            <a:r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l">
              <a:buNone/>
              <a:def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l">
              <a:buNone/>
            </a:pPr>
            <a:r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 </a:t>
            </a:r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  <p:sp>
        <p:nvSpPr>
          <p:cNvPr id="9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70DA58F7-073E-4852-B226-EE6DB53DD667}" type="slidenum">
              <a:rPr lang="en-IN" sz="1400" b="0" u="none" strike="noStrike">
                <a:solidFill>
                  <a:srgbClr val="000000"/>
                </a:solidFill>
                <a:effectLst/>
                <a:uFillTx/>
                <a:latin typeface="Times New Roman"/>
              </a:rPr>
              <a:t>1</a:t>
            </a:fld>
            <a:endParaRPr lang="en-IN" sz="14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6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68" name="PlaceHolder 3"/>
          <p:cNvSpPr>
            <a:spLocks noGrp="1"/>
          </p:cNvSpPr>
          <p:nvPr>
            <p:ph type="sldNum" idx="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383AFC1-8D88-470E-A3B8-30BBDC60AE99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9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5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A22A86B-2A04-4B5A-B9F4-64AA7A3612BC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9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8" name="PlaceHolder 3"/>
          <p:cNvSpPr>
            <a:spLocks noGrp="1"/>
          </p:cNvSpPr>
          <p:nvPr>
            <p:ph type="sldNum" idx="14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B6A65831-760A-4516-9A1E-F65F0F9FE671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40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01" name="PlaceHolder 3"/>
          <p:cNvSpPr>
            <a:spLocks noGrp="1"/>
          </p:cNvSpPr>
          <p:nvPr>
            <p:ph type="sldNum" idx="15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991DD8D-1895-40BC-93E5-04CB2C11A09B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sldNum" idx="5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B2A4248-0261-4AA3-8419-892076D00DFE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7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4" name="PlaceHolder 3"/>
          <p:cNvSpPr>
            <a:spLocks noGrp="1"/>
          </p:cNvSpPr>
          <p:nvPr>
            <p:ph type="sldNum" idx="6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1EA86CB-B2AE-4A12-9B5B-2B6D4C42469A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7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77" name="PlaceHolder 3"/>
          <p:cNvSpPr>
            <a:spLocks noGrp="1"/>
          </p:cNvSpPr>
          <p:nvPr>
            <p:ph type="sldNum" idx="7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FFFFA018-4E34-462C-A203-E2B0D7BB4F8A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7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0" name="PlaceHolder 3"/>
          <p:cNvSpPr>
            <a:spLocks noGrp="1"/>
          </p:cNvSpPr>
          <p:nvPr>
            <p:ph type="sldNum" idx="8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82AE740-5A49-4261-AEE3-AD0A085CD08B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8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3" name="PlaceHolder 3"/>
          <p:cNvSpPr>
            <a:spLocks noGrp="1"/>
          </p:cNvSpPr>
          <p:nvPr>
            <p:ph type="sldNum" idx="9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51A1E17-4794-4C33-B37D-639CCBC455E4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8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6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649808E-B05A-4200-ADFB-8B23D5B01393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8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89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9C3D40A-438A-44FC-A404-969D38F1F367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39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t">
            <a:noAutofit/>
          </a:bodyPr>
          <a:p>
            <a:pPr indent="0" algn="l">
              <a:buNone/>
            </a:pPr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92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572F392-FF84-4216-B3B8-7756D76DFA64}" type="slidenum">
              <a:rPr lang="en-US" sz="1200" b="0" u="none" strike="noStrike">
                <a:solidFill>
                  <a:schemeClr val="dk1"/>
                </a:solidFill>
                <a:effectLst/>
                <a:uFillTx/>
                <a:latin typeface="+mn-lt"/>
                <a:ea typeface="+mn-ea"/>
              </a:rPr>
              <a:t>&lt;number&gt;</a:t>
            </a:fld>
            <a:endParaRPr lang="en-IN" sz="1200" b="0" u="none" strike="noStrike">
              <a:solidFill>
                <a:srgbClr val="000000"/>
              </a:solidFill>
              <a:effectLst/>
              <a:uFillTx/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l">
              <a:buNone/>
              <a:defRPr lang="en-IN" sz="18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</a:lstStyle>
          <a:p>
            <a:pPr indent="0" algn="l">
              <a:buNone/>
            </a:pPr>
            <a:r>
              <a:rPr lang="en-IN" sz="18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title text format</a:t>
            </a:r>
            <a:endParaRPr lang="en-IN" sz="18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>
            <a:lvl1pPr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32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1pPr>
            <a:lvl2pPr lvl="1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IN" sz="24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2pPr>
            <a:lvl3pPr lvl="2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3pPr>
            <a:lvl4pPr lvl="3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  <a:def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4pPr>
            <a:lvl5pPr lvl="4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5pPr>
            <a:lvl6pPr lvl="5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6pPr>
            <a:lvl7pPr lvl="6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  <a:def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defRPr>
            </a:lvl7pPr>
          </a:lstStyle>
          <a:p>
            <a:pPr marL="432000" indent="-324000" algn="l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32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Click to edit the outline text format</a:t>
            </a:r>
            <a:endParaRPr lang="en-IN" sz="32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864000" lvl="1" indent="-324000" algn="l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N" sz="24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Second Outline Level</a:t>
            </a:r>
            <a:endParaRPr lang="en-IN" sz="24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296000" lvl="2" indent="-288000" algn="l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Third Outline Level</a:t>
            </a:r>
            <a:endParaRPr lang="en-IN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1728000" lvl="3" indent="-216000" algn="l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Fourth Outline Level</a:t>
            </a:r>
            <a:endParaRPr lang="en-IN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160000" lvl="4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Fifth Outline Level</a:t>
            </a:r>
            <a:endParaRPr lang="en-IN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2592000" lvl="5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Sixth Outline Level</a:t>
            </a:r>
            <a:endParaRPr lang="en-IN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  <a:p>
            <a:pPr marL="3024000" lvl="6" indent="-216000" algn="l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IN" sz="2000" b="0" u="none" strike="noStrike">
                <a:solidFill>
                  <a:schemeClr val="dk1"/>
                </a:solidFill>
                <a:effectLst/>
                <a:uFillTx/>
                <a:latin typeface="Calibri"/>
              </a:rPr>
              <a:t>Seventh Outline Level</a:t>
            </a:r>
            <a:endParaRPr lang="en-IN" sz="2000" b="0" u="none" strike="noStrike">
              <a:solidFill>
                <a:schemeClr val="dk1"/>
              </a:solidFill>
              <a:effectLst/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2.png"/><Relationship Id="rId3" Type="http://schemas.openxmlformats.org/officeDocument/2006/relationships/image" Target="../media/image12.png"/><Relationship Id="rId4" Type="http://schemas.openxmlformats.org/officeDocument/2006/relationships/image" Target="../media/image12.png"/><Relationship Id="rId5" Type="http://schemas.openxmlformats.org/officeDocument/2006/relationships/image" Target="../media/image12.png"/><Relationship Id="rId6" Type="http://schemas.openxmlformats.org/officeDocument/2006/relationships/image" Target="../media/image12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2.png"/><Relationship Id="rId3" Type="http://schemas.openxmlformats.org/officeDocument/2006/relationships/image" Target="../media/image12.png"/><Relationship Id="rId4" Type="http://schemas.openxmlformats.org/officeDocument/2006/relationships/image" Target="../media/image12.png"/><Relationship Id="rId5" Type="http://schemas.openxmlformats.org/officeDocument/2006/relationships/image" Target="../media/image12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.png"/><Relationship Id="rId3" Type="http://schemas.openxmlformats.org/officeDocument/2006/relationships/image" Target="../media/image9.png"/><Relationship Id="rId4" Type="http://schemas.openxmlformats.org/officeDocument/2006/relationships/image" Target="../media/image6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2.png"/><Relationship Id="rId3" Type="http://schemas.openxmlformats.org/officeDocument/2006/relationships/image" Target="../media/image12.png"/><Relationship Id="rId4" Type="http://schemas.openxmlformats.org/officeDocument/2006/relationships/image" Target="../media/image12.png"/><Relationship Id="rId5" Type="http://schemas.openxmlformats.org/officeDocument/2006/relationships/image" Target="../media/image12.png"/><Relationship Id="rId6" Type="http://schemas.openxmlformats.org/officeDocument/2006/relationships/image" Target="../media/image12.png"/><Relationship Id="rId7" Type="http://schemas.openxmlformats.org/officeDocument/2006/relationships/image" Target="../media/image12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3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0"/>
          <p:cNvSpPr/>
          <p:nvPr/>
        </p:nvSpPr>
        <p:spPr>
          <a:xfrm>
            <a:off x="0" y="0"/>
            <a:ext cx="109440" cy="51433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1" name="Shape 1"/>
          <p:cNvSpPr/>
          <p:nvPr/>
        </p:nvSpPr>
        <p:spPr>
          <a:xfrm>
            <a:off x="7132320" y="-1097280"/>
            <a:ext cx="3200040" cy="3200040"/>
          </a:xfrm>
          <a:prstGeom prst="ellipse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" name="Shape 2"/>
          <p:cNvSpPr/>
          <p:nvPr/>
        </p:nvSpPr>
        <p:spPr>
          <a:xfrm>
            <a:off x="7589520" y="-640080"/>
            <a:ext cx="2285640" cy="2285640"/>
          </a:xfrm>
          <a:prstGeom prst="ellipse">
            <a:avLst/>
          </a:prstGeom>
          <a:solidFill>
            <a:srgbClr val="0D1B2A"/>
          </a:solidFill>
          <a:ln w="1905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" name="Image 0" descr="preencoded.png"/>
          <p:cNvPicPr/>
          <p:nvPr/>
        </p:nvPicPr>
        <p:blipFill>
          <a:blip r:embed="rId1"/>
          <a:stretch/>
        </p:blipFill>
        <p:spPr>
          <a:xfrm>
            <a:off x="7880400" y="277200"/>
            <a:ext cx="1005480" cy="10054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" name="Text 3"/>
          <p:cNvSpPr/>
          <p:nvPr/>
        </p:nvSpPr>
        <p:spPr>
          <a:xfrm>
            <a:off x="365760" y="1097280"/>
            <a:ext cx="685764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5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Lumio</a:t>
            </a:r>
            <a:endParaRPr lang="en-IN" sz="5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" name="Text 4"/>
          <p:cNvSpPr/>
          <p:nvPr/>
        </p:nvSpPr>
        <p:spPr>
          <a:xfrm>
            <a:off x="365760" y="2011680"/>
            <a:ext cx="6857640" cy="639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An Intelligent Educational Classroom Robot Platform</a:t>
            </a:r>
            <a:endParaRPr lang="en-IN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" name="Shape 5"/>
          <p:cNvSpPr/>
          <p:nvPr/>
        </p:nvSpPr>
        <p:spPr>
          <a:xfrm>
            <a:off x="365760" y="2788920"/>
            <a:ext cx="5028840" cy="3636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8280" rIns="90000" bIns="-82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" name="Text 6"/>
          <p:cNvSpPr/>
          <p:nvPr/>
        </p:nvSpPr>
        <p:spPr>
          <a:xfrm>
            <a:off x="365760" y="2926080"/>
            <a:ext cx="6857640" cy="109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Sameed Ahmed  •  2VX22CB043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B.Tech – Computer Science and Business Systems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Visvesvaraya Technological University, Belagavi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" name="Shape 7"/>
          <p:cNvSpPr/>
          <p:nvPr/>
        </p:nvSpPr>
        <p:spPr>
          <a:xfrm>
            <a:off x="365760" y="4389120"/>
            <a:ext cx="2102760" cy="365400"/>
          </a:xfrm>
          <a:prstGeom prst="roundRect">
            <a:avLst>
              <a:gd name="adj" fmla="val 12500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" name="Text 8"/>
          <p:cNvSpPr/>
          <p:nvPr/>
        </p:nvSpPr>
        <p:spPr>
          <a:xfrm>
            <a:off x="365760" y="4407480"/>
            <a:ext cx="210276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SonyTech IT Company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" name="Shape 9"/>
          <p:cNvSpPr/>
          <p:nvPr/>
        </p:nvSpPr>
        <p:spPr>
          <a:xfrm>
            <a:off x="2651760" y="4389120"/>
            <a:ext cx="2102760" cy="365400"/>
          </a:xfrm>
          <a:prstGeom prst="roundRect">
            <a:avLst>
              <a:gd name="adj" fmla="val 12500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" name="Text 10"/>
          <p:cNvSpPr/>
          <p:nvPr/>
        </p:nvSpPr>
        <p:spPr>
          <a:xfrm>
            <a:off x="2651760" y="4407480"/>
            <a:ext cx="210276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R.A.D.G.T.F Foundation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" name="Shape 11"/>
          <p:cNvSpPr/>
          <p:nvPr/>
        </p:nvSpPr>
        <p:spPr>
          <a:xfrm>
            <a:off x="4937760" y="4389120"/>
            <a:ext cx="2102760" cy="365400"/>
          </a:xfrm>
          <a:prstGeom prst="roundRect">
            <a:avLst>
              <a:gd name="adj" fmla="val 12500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" name="Text 12"/>
          <p:cNvSpPr/>
          <p:nvPr/>
        </p:nvSpPr>
        <p:spPr>
          <a:xfrm>
            <a:off x="4937760" y="4407480"/>
            <a:ext cx="2102760" cy="328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2025–2026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4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RESULTS &amp; ACHIEVEMENTS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5" name="Text 2"/>
          <p:cNvSpPr/>
          <p:nvPr/>
        </p:nvSpPr>
        <p:spPr>
          <a:xfrm>
            <a:off x="274320" y="621720"/>
            <a:ext cx="8595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1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All primary objectives met — from schematic to running software</a:t>
            </a:r>
            <a:endParaRPr lang="en-IN" sz="2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6" name="Shape 3"/>
          <p:cNvSpPr/>
          <p:nvPr/>
        </p:nvSpPr>
        <p:spPr>
          <a:xfrm>
            <a:off x="274320" y="1261800"/>
            <a:ext cx="2011320" cy="13712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7" name="Text 4"/>
          <p:cNvSpPr/>
          <p:nvPr/>
        </p:nvSpPr>
        <p:spPr>
          <a:xfrm>
            <a:off x="274320" y="1353240"/>
            <a:ext cx="201132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4-Layer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8" name="Text 5"/>
          <p:cNvSpPr/>
          <p:nvPr/>
        </p:nvSpPr>
        <p:spPr>
          <a:xfrm>
            <a:off x="274320" y="1938600"/>
            <a:ext cx="201132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Custom PCB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9" name="Text 6"/>
          <p:cNvSpPr/>
          <p:nvPr/>
        </p:nvSpPr>
        <p:spPr>
          <a:xfrm>
            <a:off x="274320" y="2258640"/>
            <a:ext cx="20113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KiCad 9.0, JLCPCB-ready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0" name="Shape 7"/>
          <p:cNvSpPr/>
          <p:nvPr/>
        </p:nvSpPr>
        <p:spPr>
          <a:xfrm>
            <a:off x="2450520" y="1261800"/>
            <a:ext cx="2011320" cy="13712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1" name="Text 8"/>
          <p:cNvSpPr/>
          <p:nvPr/>
        </p:nvSpPr>
        <p:spPr>
          <a:xfrm>
            <a:off x="2450520" y="1353240"/>
            <a:ext cx="201132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8MB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2" name="Text 9"/>
          <p:cNvSpPr/>
          <p:nvPr/>
        </p:nvSpPr>
        <p:spPr>
          <a:xfrm>
            <a:off x="2450520" y="1938600"/>
            <a:ext cx="201132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SPI Flash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3" name="Text 10"/>
          <p:cNvSpPr/>
          <p:nvPr/>
        </p:nvSpPr>
        <p:spPr>
          <a:xfrm>
            <a:off x="2450520" y="2258640"/>
            <a:ext cx="20113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W25Q64 on RP2040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4" name="Shape 11"/>
          <p:cNvSpPr/>
          <p:nvPr/>
        </p:nvSpPr>
        <p:spPr>
          <a:xfrm>
            <a:off x="4626720" y="1261800"/>
            <a:ext cx="2011320" cy="13712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5" name="Text 12"/>
          <p:cNvSpPr/>
          <p:nvPr/>
        </p:nvSpPr>
        <p:spPr>
          <a:xfrm>
            <a:off x="4626720" y="1353240"/>
            <a:ext cx="201132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8-CH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6" name="Text 13"/>
          <p:cNvSpPr/>
          <p:nvPr/>
        </p:nvSpPr>
        <p:spPr>
          <a:xfrm>
            <a:off x="4626720" y="1938600"/>
            <a:ext cx="201132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Analog ADC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7" name="Text 14"/>
          <p:cNvSpPr/>
          <p:nvPr/>
        </p:nvSpPr>
        <p:spPr>
          <a:xfrm>
            <a:off x="4626720" y="2258640"/>
            <a:ext cx="20113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MCP3008 SPI, 10-bit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8" name="Shape 15"/>
          <p:cNvSpPr/>
          <p:nvPr/>
        </p:nvSpPr>
        <p:spPr>
          <a:xfrm>
            <a:off x="6803280" y="1261800"/>
            <a:ext cx="2011320" cy="13712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09" name="Text 16"/>
          <p:cNvSpPr/>
          <p:nvPr/>
        </p:nvSpPr>
        <p:spPr>
          <a:xfrm>
            <a:off x="6803280" y="1353240"/>
            <a:ext cx="2011320" cy="594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32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3.8B</a:t>
            </a:r>
            <a:endParaRPr lang="en-IN" sz="3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0" name="Text 17"/>
          <p:cNvSpPr/>
          <p:nvPr/>
        </p:nvSpPr>
        <p:spPr>
          <a:xfrm>
            <a:off x="6803280" y="1938600"/>
            <a:ext cx="201132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LLM Params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1" name="Text 18"/>
          <p:cNvSpPr/>
          <p:nvPr/>
        </p:nvSpPr>
        <p:spPr>
          <a:xfrm>
            <a:off x="6803280" y="2258640"/>
            <a:ext cx="2011320" cy="255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phi3:mini, on-device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12" name="Image 0" descr="preencoded.png"/>
          <p:cNvPicPr/>
          <p:nvPr/>
        </p:nvPicPr>
        <p:blipFill>
          <a:blip r:embed="rId1"/>
          <a:stretch/>
        </p:blipFill>
        <p:spPr>
          <a:xfrm>
            <a:off x="320040" y="288036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3" name="Text 19"/>
          <p:cNvSpPr/>
          <p:nvPr/>
        </p:nvSpPr>
        <p:spPr>
          <a:xfrm>
            <a:off x="621720" y="2862000"/>
            <a:ext cx="82292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Custom 4-layer PCB fully routed in KiCad with JLCPCB DRC compliance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14" name="Image 1" descr="preencoded.png"/>
          <p:cNvPicPr/>
          <p:nvPr/>
        </p:nvPicPr>
        <p:blipFill>
          <a:blip r:embed="rId2"/>
          <a:stretch/>
        </p:blipFill>
        <p:spPr>
          <a:xfrm>
            <a:off x="320040" y="322776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5" name="Text 20"/>
          <p:cNvSpPr/>
          <p:nvPr/>
        </p:nvSpPr>
        <p:spPr>
          <a:xfrm>
            <a:off x="621720" y="3209400"/>
            <a:ext cx="82292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RP2040 co-processor subsystem with UART JSON protocol to RPi 5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16" name="Image 2" descr="preencoded.png"/>
          <p:cNvPicPr/>
          <p:nvPr/>
        </p:nvPicPr>
        <p:blipFill>
          <a:blip r:embed="rId3"/>
          <a:stretch/>
        </p:blipFill>
        <p:spPr>
          <a:xfrm>
            <a:off x="320040" y="357516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7" name="Text 21"/>
          <p:cNvSpPr/>
          <p:nvPr/>
        </p:nvSpPr>
        <p:spPr>
          <a:xfrm>
            <a:off x="621720" y="3557160"/>
            <a:ext cx="82292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Offline AI voice pipeline: Vosk STT → Ollama phi3:mini → Piper TTS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18" name="Image 3" descr="preencoded.png"/>
          <p:cNvPicPr/>
          <p:nvPr/>
        </p:nvPicPr>
        <p:blipFill>
          <a:blip r:embed="rId4"/>
          <a:stretch/>
        </p:blipFill>
        <p:spPr>
          <a:xfrm>
            <a:off x="320040" y="392292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9" name="Text 22"/>
          <p:cNvSpPr/>
          <p:nvPr/>
        </p:nvSpPr>
        <p:spPr>
          <a:xfrm>
            <a:off x="621720" y="3904560"/>
            <a:ext cx="82292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Motor control, 8-channel ADC, QWIIC I2C, and ultrasonic sensing integrated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20" name="Image 4" descr="preencoded.png"/>
          <p:cNvPicPr/>
          <p:nvPr/>
        </p:nvPicPr>
        <p:blipFill>
          <a:blip r:embed="rId5"/>
          <a:stretch/>
        </p:blipFill>
        <p:spPr>
          <a:xfrm>
            <a:off x="320040" y="427032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1" name="Text 23"/>
          <p:cNvSpPr/>
          <p:nvPr/>
        </p:nvSpPr>
        <p:spPr>
          <a:xfrm>
            <a:off x="621720" y="4251960"/>
            <a:ext cx="82292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DFRobot UPS Module enables battery-backed classroom operation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22" name="Image 5" descr="preencoded.png"/>
          <p:cNvPicPr/>
          <p:nvPr/>
        </p:nvPicPr>
        <p:blipFill>
          <a:blip r:embed="rId6"/>
          <a:stretch/>
        </p:blipFill>
        <p:spPr>
          <a:xfrm>
            <a:off x="320040" y="461772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3" name="Text 24"/>
          <p:cNvSpPr/>
          <p:nvPr/>
        </p:nvSpPr>
        <p:spPr>
          <a:xfrm>
            <a:off x="621720" y="4599360"/>
            <a:ext cx="822924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Open hardware and software throughout — KiCad, Debian, MicroPython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5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FUTURE DIRECTIONS &amp; LIMITATIONS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6" name="Text 2"/>
          <p:cNvSpPr/>
          <p:nvPr/>
        </p:nvSpPr>
        <p:spPr>
          <a:xfrm>
            <a:off x="274320" y="621720"/>
            <a:ext cx="8595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What's next and what we know can be improved</a:t>
            </a:r>
            <a:endParaRPr lang="en-IN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7" name="Shape 3"/>
          <p:cNvSpPr/>
          <p:nvPr/>
        </p:nvSpPr>
        <p:spPr>
          <a:xfrm>
            <a:off x="274320" y="1298520"/>
            <a:ext cx="4251600" cy="3565800"/>
          </a:xfrm>
          <a:prstGeom prst="rect">
            <a:avLst/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8" name="Text 4"/>
          <p:cNvSpPr/>
          <p:nvPr/>
        </p:nvSpPr>
        <p:spPr>
          <a:xfrm>
            <a:off x="411480" y="1417320"/>
            <a:ext cx="39315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5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Future Directions</a:t>
            </a:r>
            <a:endParaRPr lang="en-IN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29" name="Image 0" descr="preencoded.png"/>
          <p:cNvPicPr/>
          <p:nvPr/>
        </p:nvPicPr>
        <p:blipFill>
          <a:blip r:embed="rId1"/>
          <a:stretch/>
        </p:blipFill>
        <p:spPr>
          <a:xfrm>
            <a:off x="384120" y="192024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0" name="Text 5"/>
          <p:cNvSpPr/>
          <p:nvPr/>
        </p:nvSpPr>
        <p:spPr>
          <a:xfrm>
            <a:off x="685800" y="1901880"/>
            <a:ext cx="37029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AI Vision: Pi Camera + on-device object &amp; plant species classification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31" name="Image 1" descr="preencoded.png"/>
          <p:cNvPicPr/>
          <p:nvPr/>
        </p:nvPicPr>
        <p:blipFill>
          <a:blip r:embed="rId2"/>
          <a:stretch/>
        </p:blipFill>
        <p:spPr>
          <a:xfrm>
            <a:off x="384120" y="245052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2" name="Text 6"/>
          <p:cNvSpPr/>
          <p:nvPr/>
        </p:nvSpPr>
        <p:spPr>
          <a:xfrm>
            <a:off x="685800" y="2432160"/>
            <a:ext cx="37029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Physical JLCPCB fabrication and hardware bring-up testing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33" name="Image 2" descr="preencoded.png"/>
          <p:cNvPicPr/>
          <p:nvPr/>
        </p:nvPicPr>
        <p:blipFill>
          <a:blip r:embed="rId3"/>
          <a:stretch/>
        </p:blipFill>
        <p:spPr>
          <a:xfrm>
            <a:off x="384120" y="298080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4" name="Text 7"/>
          <p:cNvSpPr/>
          <p:nvPr/>
        </p:nvSpPr>
        <p:spPr>
          <a:xfrm>
            <a:off x="685800" y="2962800"/>
            <a:ext cx="37029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INA219 current sense amplifier for higher-accuracy telemetry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35" name="Image 3" descr="preencoded.png"/>
          <p:cNvPicPr/>
          <p:nvPr/>
        </p:nvPicPr>
        <p:blipFill>
          <a:blip r:embed="rId4"/>
          <a:stretch/>
        </p:blipFill>
        <p:spPr>
          <a:xfrm>
            <a:off x="384120" y="351144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6" name="Text 8"/>
          <p:cNvSpPr/>
          <p:nvPr/>
        </p:nvSpPr>
        <p:spPr>
          <a:xfrm>
            <a:off x="685800" y="3493080"/>
            <a:ext cx="37029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Expanded motor voltage flexibility (software-tunable boost output)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37" name="Image 4" descr="preencoded.png"/>
          <p:cNvPicPr/>
          <p:nvPr/>
        </p:nvPicPr>
        <p:blipFill>
          <a:blip r:embed="rId5"/>
          <a:stretch/>
        </p:blipFill>
        <p:spPr>
          <a:xfrm>
            <a:off x="384120" y="404172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8" name="Text 9"/>
          <p:cNvSpPr/>
          <p:nvPr/>
        </p:nvSpPr>
        <p:spPr>
          <a:xfrm>
            <a:off x="685800" y="4023360"/>
            <a:ext cx="370296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Companion app for wireless Bluetooth/WiFi control interface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9" name="Shape 10"/>
          <p:cNvSpPr/>
          <p:nvPr/>
        </p:nvSpPr>
        <p:spPr>
          <a:xfrm>
            <a:off x="4709160" y="1298520"/>
            <a:ext cx="4160160" cy="3565800"/>
          </a:xfrm>
          <a:prstGeom prst="rect">
            <a:avLst/>
          </a:prstGeom>
          <a:solidFill>
            <a:srgbClr val="1A2E44"/>
          </a:solidFill>
          <a:ln w="12700">
            <a:solidFill>
              <a:srgbClr val="FF6B35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0" name="Text 11"/>
          <p:cNvSpPr/>
          <p:nvPr/>
        </p:nvSpPr>
        <p:spPr>
          <a:xfrm>
            <a:off x="4846320" y="1417320"/>
            <a:ext cx="384012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500" b="1" u="none" strike="noStrike">
                <a:solidFill>
                  <a:srgbClr val="FF6B35"/>
                </a:solidFill>
                <a:effectLst/>
                <a:uFillTx/>
                <a:latin typeface="Calibri"/>
                <a:ea typeface="Calibri"/>
              </a:rPr>
              <a:t>Known Limitations</a:t>
            </a:r>
            <a:endParaRPr lang="en-IN" sz="15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1" name="Shape 12"/>
          <p:cNvSpPr/>
          <p:nvPr/>
        </p:nvSpPr>
        <p:spPr>
          <a:xfrm>
            <a:off x="4827960" y="1993320"/>
            <a:ext cx="164160" cy="164160"/>
          </a:xfrm>
          <a:prstGeom prst="ellipse">
            <a:avLst/>
          </a:prstGeom>
          <a:solidFill>
            <a:srgbClr val="FF6B35"/>
          </a:solidFill>
          <a:ln w="12700">
            <a:solidFill>
              <a:srgbClr val="FF6B3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2" name="Text 13"/>
          <p:cNvSpPr/>
          <p:nvPr/>
        </p:nvSpPr>
        <p:spPr>
          <a:xfrm>
            <a:off x="5074920" y="1956960"/>
            <a:ext cx="36115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Boost output voltage fixed by R1 ratio — not software-adjustable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3" name="Shape 14"/>
          <p:cNvSpPr/>
          <p:nvPr/>
        </p:nvSpPr>
        <p:spPr>
          <a:xfrm>
            <a:off x="4827960" y="2587680"/>
            <a:ext cx="164160" cy="164160"/>
          </a:xfrm>
          <a:prstGeom prst="ellipse">
            <a:avLst/>
          </a:prstGeom>
          <a:solidFill>
            <a:srgbClr val="FF6B35"/>
          </a:solidFill>
          <a:ln w="12700">
            <a:solidFill>
              <a:srgbClr val="FF6B3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4" name="Text 15"/>
          <p:cNvSpPr/>
          <p:nvPr/>
        </p:nvSpPr>
        <p:spPr>
          <a:xfrm>
            <a:off x="5074920" y="2551320"/>
            <a:ext cx="36115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RP2040 10-bit ADC limits current sensing precision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5" name="Shape 16"/>
          <p:cNvSpPr/>
          <p:nvPr/>
        </p:nvSpPr>
        <p:spPr>
          <a:xfrm>
            <a:off x="4827960" y="3182040"/>
            <a:ext cx="164160" cy="164160"/>
          </a:xfrm>
          <a:prstGeom prst="ellipse">
            <a:avLst/>
          </a:prstGeom>
          <a:solidFill>
            <a:srgbClr val="FF6B35"/>
          </a:solidFill>
          <a:ln w="12700">
            <a:solidFill>
              <a:srgbClr val="FF6B3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6" name="Text 17"/>
          <p:cNvSpPr/>
          <p:nvPr/>
        </p:nvSpPr>
        <p:spPr>
          <a:xfrm>
            <a:off x="5074920" y="3145680"/>
            <a:ext cx="36115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AI vision subsystem not yet physically integrated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7" name="Shape 18"/>
          <p:cNvSpPr/>
          <p:nvPr/>
        </p:nvSpPr>
        <p:spPr>
          <a:xfrm>
            <a:off x="4827960" y="3776400"/>
            <a:ext cx="164160" cy="164160"/>
          </a:xfrm>
          <a:prstGeom prst="ellipse">
            <a:avLst/>
          </a:prstGeom>
          <a:solidFill>
            <a:srgbClr val="FF6B35"/>
          </a:solidFill>
          <a:ln w="12700">
            <a:solidFill>
              <a:srgbClr val="FF6B3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48" name="Text 19"/>
          <p:cNvSpPr/>
          <p:nvPr/>
        </p:nvSpPr>
        <p:spPr>
          <a:xfrm>
            <a:off x="5074920" y="3740040"/>
            <a:ext cx="361152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phi3:mini response quality is suitable but not state-of-the-art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0"/>
          <p:cNvSpPr/>
          <p:nvPr/>
        </p:nvSpPr>
        <p:spPr>
          <a:xfrm>
            <a:off x="0" y="0"/>
            <a:ext cx="9143640" cy="639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50" name="Text 1"/>
          <p:cNvSpPr/>
          <p:nvPr/>
        </p:nvSpPr>
        <p:spPr>
          <a:xfrm>
            <a:off x="274320" y="109800"/>
            <a:ext cx="8595000" cy="43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pc="499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CONCLUSION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351" name="Image 0" descr="preencoded.png"/>
          <p:cNvPicPr/>
          <p:nvPr/>
        </p:nvPicPr>
        <p:blipFill>
          <a:blip r:embed="rId1"/>
          <a:stretch/>
        </p:blipFill>
        <p:spPr>
          <a:xfrm>
            <a:off x="3931920" y="822960"/>
            <a:ext cx="1279800" cy="12798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2" name="Text 2"/>
          <p:cNvSpPr/>
          <p:nvPr/>
        </p:nvSpPr>
        <p:spPr>
          <a:xfrm>
            <a:off x="914400" y="2148840"/>
            <a:ext cx="7314840" cy="685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4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Lumio</a:t>
            </a:r>
            <a:endParaRPr lang="en-IN" sz="4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3" name="Text 3"/>
          <p:cNvSpPr/>
          <p:nvPr/>
        </p:nvSpPr>
        <p:spPr>
          <a:xfrm>
            <a:off x="914400" y="2834640"/>
            <a:ext cx="731484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80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Open hardware. Embedded AI. Classroom-ready.</a:t>
            </a:r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4" name="Shape 4"/>
          <p:cNvSpPr/>
          <p:nvPr/>
        </p:nvSpPr>
        <p:spPr>
          <a:xfrm>
            <a:off x="2286000" y="3401280"/>
            <a:ext cx="4572000" cy="360"/>
          </a:xfrm>
          <a:prstGeom prst="line">
            <a:avLst/>
          </a:prstGeom>
          <a:ln w="1905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5" name="Text 5"/>
          <p:cNvSpPr/>
          <p:nvPr/>
        </p:nvSpPr>
        <p:spPr>
          <a:xfrm>
            <a:off x="914400" y="3520440"/>
            <a:ext cx="731484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Sameed Ahmed  •  2VX22CB043  •  SonyTech IT Company / VTU Belagavi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6" name="Shape 6"/>
          <p:cNvSpPr/>
          <p:nvPr/>
        </p:nvSpPr>
        <p:spPr>
          <a:xfrm>
            <a:off x="91440" y="4160520"/>
            <a:ext cx="1572480" cy="383760"/>
          </a:xfrm>
          <a:prstGeom prst="roundRect">
            <a:avLst>
              <a:gd name="adj" fmla="val 14286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7" name="Text 7"/>
          <p:cNvSpPr/>
          <p:nvPr/>
        </p:nvSpPr>
        <p:spPr>
          <a:xfrm>
            <a:off x="91440" y="4178880"/>
            <a:ext cx="1572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KiCad 9.0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8" name="Shape 8"/>
          <p:cNvSpPr/>
          <p:nvPr/>
        </p:nvSpPr>
        <p:spPr>
          <a:xfrm>
            <a:off x="1883520" y="4160520"/>
            <a:ext cx="1572480" cy="383760"/>
          </a:xfrm>
          <a:prstGeom prst="roundRect">
            <a:avLst>
              <a:gd name="adj" fmla="val 14286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59" name="Text 9"/>
          <p:cNvSpPr/>
          <p:nvPr/>
        </p:nvSpPr>
        <p:spPr>
          <a:xfrm>
            <a:off x="1883520" y="4178880"/>
            <a:ext cx="1572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Raspberry Pi 5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0" name="Shape 10"/>
          <p:cNvSpPr/>
          <p:nvPr/>
        </p:nvSpPr>
        <p:spPr>
          <a:xfrm>
            <a:off x="3675960" y="4160520"/>
            <a:ext cx="1572480" cy="383760"/>
          </a:xfrm>
          <a:prstGeom prst="roundRect">
            <a:avLst>
              <a:gd name="adj" fmla="val 14286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1" name="Text 11"/>
          <p:cNvSpPr/>
          <p:nvPr/>
        </p:nvSpPr>
        <p:spPr>
          <a:xfrm>
            <a:off x="3675960" y="4178880"/>
            <a:ext cx="1572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RP2040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2" name="Shape 12"/>
          <p:cNvSpPr/>
          <p:nvPr/>
        </p:nvSpPr>
        <p:spPr>
          <a:xfrm>
            <a:off x="5468040" y="4160520"/>
            <a:ext cx="1572480" cy="383760"/>
          </a:xfrm>
          <a:prstGeom prst="roundRect">
            <a:avLst>
              <a:gd name="adj" fmla="val 14286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3" name="Text 13"/>
          <p:cNvSpPr/>
          <p:nvPr/>
        </p:nvSpPr>
        <p:spPr>
          <a:xfrm>
            <a:off x="5468040" y="4178880"/>
            <a:ext cx="1572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Ollama phi3:mini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4" name="Shape 14"/>
          <p:cNvSpPr/>
          <p:nvPr/>
        </p:nvSpPr>
        <p:spPr>
          <a:xfrm>
            <a:off x="7260480" y="4160520"/>
            <a:ext cx="1572480" cy="383760"/>
          </a:xfrm>
          <a:prstGeom prst="roundRect">
            <a:avLst>
              <a:gd name="adj" fmla="val 14286"/>
            </a:avLst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5" name="Text 15"/>
          <p:cNvSpPr/>
          <p:nvPr/>
        </p:nvSpPr>
        <p:spPr>
          <a:xfrm>
            <a:off x="7260480" y="4178880"/>
            <a:ext cx="157248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90E0EF"/>
                </a:solidFill>
                <a:effectLst/>
                <a:uFillTx/>
                <a:latin typeface="Calibri"/>
                <a:ea typeface="Calibri"/>
              </a:rPr>
              <a:t>JLCPCB PCBA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THE PROBLEM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" name="Text 2"/>
          <p:cNvSpPr/>
          <p:nvPr/>
        </p:nvSpPr>
        <p:spPr>
          <a:xfrm>
            <a:off x="274320" y="640080"/>
            <a:ext cx="8595000" cy="54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Why do existing educational robots fall short?</a:t>
            </a:r>
            <a:endParaRPr lang="en-IN" sz="2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" name="Shape 3"/>
          <p:cNvSpPr/>
          <p:nvPr/>
        </p:nvSpPr>
        <p:spPr>
          <a:xfrm>
            <a:off x="274320" y="1417320"/>
            <a:ext cx="2742840" cy="292572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" name="Shape 4"/>
          <p:cNvSpPr/>
          <p:nvPr/>
        </p:nvSpPr>
        <p:spPr>
          <a:xfrm>
            <a:off x="274320" y="1417320"/>
            <a:ext cx="2742840" cy="72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29" name="Image 0" descr="preencoded.png"/>
          <p:cNvPicPr/>
          <p:nvPr/>
        </p:nvPicPr>
        <p:blipFill>
          <a:blip r:embed="rId1"/>
          <a:stretch/>
        </p:blipFill>
        <p:spPr>
          <a:xfrm>
            <a:off x="411480" y="1600200"/>
            <a:ext cx="502560" cy="502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" name="Text 5"/>
          <p:cNvSpPr/>
          <p:nvPr/>
        </p:nvSpPr>
        <p:spPr>
          <a:xfrm>
            <a:off x="365760" y="2194560"/>
            <a:ext cx="255996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Closed &amp; Proprietary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1" name="Text 6"/>
          <p:cNvSpPr/>
          <p:nvPr/>
        </p:nvSpPr>
        <p:spPr>
          <a:xfrm>
            <a:off x="365760" y="2651760"/>
            <a:ext cx="2559960" cy="15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Locked hardware and software prevent schools from extending or understanding what runs on them.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2" name="Shape 7"/>
          <p:cNvSpPr/>
          <p:nvPr/>
        </p:nvSpPr>
        <p:spPr>
          <a:xfrm>
            <a:off x="3218760" y="1417320"/>
            <a:ext cx="2742840" cy="292572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3" name="Shape 8"/>
          <p:cNvSpPr/>
          <p:nvPr/>
        </p:nvSpPr>
        <p:spPr>
          <a:xfrm>
            <a:off x="3218760" y="1417320"/>
            <a:ext cx="2742840" cy="72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4" name="Image 1" descr="preencoded.png"/>
          <p:cNvPicPr/>
          <p:nvPr/>
        </p:nvPicPr>
        <p:blipFill>
          <a:blip r:embed="rId2"/>
          <a:stretch/>
        </p:blipFill>
        <p:spPr>
          <a:xfrm>
            <a:off x="3355920" y="1600200"/>
            <a:ext cx="502560" cy="502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" name="Text 9"/>
          <p:cNvSpPr/>
          <p:nvPr/>
        </p:nvSpPr>
        <p:spPr>
          <a:xfrm>
            <a:off x="3310200" y="2194560"/>
            <a:ext cx="255996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No Real AI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6" name="Text 10"/>
          <p:cNvSpPr/>
          <p:nvPr/>
        </p:nvSpPr>
        <p:spPr>
          <a:xfrm>
            <a:off x="3310200" y="2651760"/>
            <a:ext cx="2559960" cy="15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Existing kits lack modern AI: no on-device LLM, no vision, no natural language — just scripted commands.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7" name="Shape 11"/>
          <p:cNvSpPr/>
          <p:nvPr/>
        </p:nvSpPr>
        <p:spPr>
          <a:xfrm>
            <a:off x="6163200" y="1417320"/>
            <a:ext cx="2742840" cy="292572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8" name="Shape 12"/>
          <p:cNvSpPr/>
          <p:nvPr/>
        </p:nvSpPr>
        <p:spPr>
          <a:xfrm>
            <a:off x="6163200" y="1417320"/>
            <a:ext cx="2742840" cy="72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28080" rIns="90000" bIns="28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39" name="Image 2" descr="preencoded.png"/>
          <p:cNvPicPr/>
          <p:nvPr/>
        </p:nvPicPr>
        <p:blipFill>
          <a:blip r:embed="rId3"/>
          <a:stretch/>
        </p:blipFill>
        <p:spPr>
          <a:xfrm>
            <a:off x="6300360" y="1600200"/>
            <a:ext cx="502560" cy="5025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" name="Text 13"/>
          <p:cNvSpPr/>
          <p:nvPr/>
        </p:nvSpPr>
        <p:spPr>
          <a:xfrm>
            <a:off x="6254640" y="2194560"/>
            <a:ext cx="255996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Cloud Dependent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1" name="Text 14"/>
          <p:cNvSpPr/>
          <p:nvPr/>
        </p:nvSpPr>
        <p:spPr>
          <a:xfrm>
            <a:off x="6254640" y="2651760"/>
            <a:ext cx="2559960" cy="155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Most AI features require internet connectivity — unreliable in real classrooms and unacceptable for data privacy.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2" name="Shape 15"/>
          <p:cNvSpPr/>
          <p:nvPr/>
        </p:nvSpPr>
        <p:spPr>
          <a:xfrm>
            <a:off x="274320" y="4526280"/>
            <a:ext cx="8595000" cy="402120"/>
          </a:xfrm>
          <a:prstGeom prst="rect">
            <a:avLst/>
          </a:prstGeom>
          <a:solidFill>
            <a:srgbClr val="00B4D8">
              <a:alpha val="90000"/>
            </a:srgbClr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3" name="Text 16"/>
          <p:cNvSpPr/>
          <p:nvPr/>
        </p:nvSpPr>
        <p:spPr>
          <a:xfrm>
            <a:off x="274320" y="4544640"/>
            <a:ext cx="859500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Lumio addresses all three — open hardware, embedded AI, fully offline.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5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LUMIO AT A GLANCE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6" name="Text 2"/>
          <p:cNvSpPr/>
          <p:nvPr/>
        </p:nvSpPr>
        <p:spPr>
          <a:xfrm>
            <a:off x="274320" y="640080"/>
            <a:ext cx="8595000" cy="502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Three integrated layers — hardware, firmware, software</a:t>
            </a:r>
            <a:endParaRPr lang="en-IN" sz="2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7" name="Shape 3"/>
          <p:cNvSpPr/>
          <p:nvPr/>
        </p:nvSpPr>
        <p:spPr>
          <a:xfrm>
            <a:off x="274320" y="1325880"/>
            <a:ext cx="8595000" cy="1005480"/>
          </a:xfrm>
          <a:prstGeom prst="rect">
            <a:avLst/>
          </a:prstGeom>
          <a:solidFill>
            <a:srgbClr val="1A2E44"/>
          </a:solidFill>
          <a:ln w="12700">
            <a:solidFill>
              <a:srgbClr val="FF6B35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8" name="Shape 4"/>
          <p:cNvSpPr/>
          <p:nvPr/>
        </p:nvSpPr>
        <p:spPr>
          <a:xfrm>
            <a:off x="274320" y="1325880"/>
            <a:ext cx="91080" cy="1005480"/>
          </a:xfrm>
          <a:prstGeom prst="rect">
            <a:avLst/>
          </a:prstGeom>
          <a:solidFill>
            <a:srgbClr val="FF6B35"/>
          </a:solidFill>
          <a:ln w="12700">
            <a:solidFill>
              <a:srgbClr val="FF6B35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49" name="Image 0" descr="preencoded.png"/>
          <p:cNvPicPr/>
          <p:nvPr/>
        </p:nvPicPr>
        <p:blipFill>
          <a:blip r:embed="rId1"/>
          <a:stretch/>
        </p:blipFill>
        <p:spPr>
          <a:xfrm>
            <a:off x="502920" y="15818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0" name="Text 5"/>
          <p:cNvSpPr/>
          <p:nvPr/>
        </p:nvSpPr>
        <p:spPr>
          <a:xfrm>
            <a:off x="1097280" y="1371600"/>
            <a:ext cx="27428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pc="201" strike="noStrike">
                <a:solidFill>
                  <a:srgbClr val="FF6B35"/>
                </a:solidFill>
                <a:effectLst/>
                <a:uFillTx/>
                <a:latin typeface="Calibri"/>
                <a:ea typeface="Calibri"/>
              </a:rPr>
              <a:t>APPLICATION LAYER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1" name="Text 6"/>
          <p:cNvSpPr/>
          <p:nvPr/>
        </p:nvSpPr>
        <p:spPr>
          <a:xfrm>
            <a:off x="1097280" y="1618560"/>
            <a:ext cx="731484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Raspberry Pi 5 — Debian Linux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2" name="Text 7"/>
          <p:cNvSpPr/>
          <p:nvPr/>
        </p:nvSpPr>
        <p:spPr>
          <a:xfrm>
            <a:off x="1097280" y="1920240"/>
            <a:ext cx="758916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Multi-threaded Python: voice interaction, LLM inference (Ollama phi3:mini), Piper TTS, wireless control, AI vision (in progress)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3" name="Shape 8"/>
          <p:cNvSpPr/>
          <p:nvPr/>
        </p:nvSpPr>
        <p:spPr>
          <a:xfrm>
            <a:off x="274320" y="2468880"/>
            <a:ext cx="8595000" cy="1005480"/>
          </a:xfrm>
          <a:prstGeom prst="rect">
            <a:avLst/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4" name="Shape 9"/>
          <p:cNvSpPr/>
          <p:nvPr/>
        </p:nvSpPr>
        <p:spPr>
          <a:xfrm>
            <a:off x="274320" y="2468880"/>
            <a:ext cx="91080" cy="100548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55" name="Image 1" descr="preencoded.png"/>
          <p:cNvPicPr/>
          <p:nvPr/>
        </p:nvPicPr>
        <p:blipFill>
          <a:blip r:embed="rId2"/>
          <a:stretch/>
        </p:blipFill>
        <p:spPr>
          <a:xfrm>
            <a:off x="502920" y="27248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Text 10"/>
          <p:cNvSpPr/>
          <p:nvPr/>
        </p:nvSpPr>
        <p:spPr>
          <a:xfrm>
            <a:off x="1097280" y="2514600"/>
            <a:ext cx="27428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pc="201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CO-PROCESSOR LAYER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7" name="Text 11"/>
          <p:cNvSpPr/>
          <p:nvPr/>
        </p:nvSpPr>
        <p:spPr>
          <a:xfrm>
            <a:off x="1097280" y="2761560"/>
            <a:ext cx="731484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RP2040 — MicroPython Firmware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8" name="Text 12"/>
          <p:cNvSpPr/>
          <p:nvPr/>
        </p:nvSpPr>
        <p:spPr>
          <a:xfrm>
            <a:off x="1097280" y="3063240"/>
            <a:ext cx="758916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GPIO expansion, ADC telemetry, display management. JSON command protocol over UART with RPi 5.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9" name="Shape 13"/>
          <p:cNvSpPr/>
          <p:nvPr/>
        </p:nvSpPr>
        <p:spPr>
          <a:xfrm>
            <a:off x="274320" y="3611880"/>
            <a:ext cx="8595000" cy="100548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0" name="Shape 14"/>
          <p:cNvSpPr/>
          <p:nvPr/>
        </p:nvSpPr>
        <p:spPr>
          <a:xfrm>
            <a:off x="274320" y="3611880"/>
            <a:ext cx="91080" cy="1005480"/>
          </a:xfrm>
          <a:prstGeom prst="rect">
            <a:avLst/>
          </a:prstGeom>
          <a:solidFill>
            <a:srgbClr val="0077A8"/>
          </a:solidFill>
          <a:ln w="12700">
            <a:solidFill>
              <a:srgbClr val="0077A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61" name="Image 2" descr="preencoded.png"/>
          <p:cNvPicPr/>
          <p:nvPr/>
        </p:nvPicPr>
        <p:blipFill>
          <a:blip r:embed="rId3"/>
          <a:stretch/>
        </p:blipFill>
        <p:spPr>
          <a:xfrm>
            <a:off x="502920" y="38678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" name="Text 15"/>
          <p:cNvSpPr/>
          <p:nvPr/>
        </p:nvSpPr>
        <p:spPr>
          <a:xfrm>
            <a:off x="1097280" y="3657600"/>
            <a:ext cx="274284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900" b="1" u="none" spc="201" strike="noStrike">
                <a:solidFill>
                  <a:srgbClr val="0077A8"/>
                </a:solidFill>
                <a:effectLst/>
                <a:uFillTx/>
                <a:latin typeface="Calibri"/>
                <a:ea typeface="Calibri"/>
              </a:rPr>
              <a:t>HARDWARE LAYER</a:t>
            </a:r>
            <a:endParaRPr lang="en-IN" sz="9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3" name="Text 16"/>
          <p:cNvSpPr/>
          <p:nvPr/>
        </p:nvSpPr>
        <p:spPr>
          <a:xfrm>
            <a:off x="1097280" y="3904560"/>
            <a:ext cx="731484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Lumio V2 PCB — KiCad 9.0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4" name="Text 17"/>
          <p:cNvSpPr/>
          <p:nvPr/>
        </p:nvSpPr>
        <p:spPr>
          <a:xfrm>
            <a:off x="1097280" y="4206240"/>
            <a:ext cx="7589160" cy="383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4-layer custom PCB: LM2577 boost, L298N motor driver, MCP3008 ADC, 8× sensor headers, QWIIC I2C, HC-SR04 ports.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6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HARDWARE ARCHITECTURE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7" name="Text 2"/>
          <p:cNvSpPr/>
          <p:nvPr/>
        </p:nvSpPr>
        <p:spPr>
          <a:xfrm>
            <a:off x="274320" y="621720"/>
            <a:ext cx="8595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Lumio V2 PCB — 4-layer, 115mm × 73mm, JLCPCB PCBA</a:t>
            </a:r>
            <a:endParaRPr lang="en-IN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8" name="Shape 3"/>
          <p:cNvSpPr/>
          <p:nvPr/>
        </p:nvSpPr>
        <p:spPr>
          <a:xfrm>
            <a:off x="274320" y="1261800"/>
            <a:ext cx="2742840" cy="164556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69" name="Shape 4"/>
          <p:cNvSpPr/>
          <p:nvPr/>
        </p:nvSpPr>
        <p:spPr>
          <a:xfrm>
            <a:off x="274320" y="1261800"/>
            <a:ext cx="274284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0" name="Image 0" descr="preencoded.png"/>
          <p:cNvPicPr/>
          <p:nvPr/>
        </p:nvPicPr>
        <p:blipFill>
          <a:blip r:embed="rId1"/>
          <a:stretch/>
        </p:blipFill>
        <p:spPr>
          <a:xfrm>
            <a:off x="384120" y="1426320"/>
            <a:ext cx="383760" cy="383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1" name="Text 5"/>
          <p:cNvSpPr/>
          <p:nvPr/>
        </p:nvSpPr>
        <p:spPr>
          <a:xfrm>
            <a:off x="347400" y="1856160"/>
            <a:ext cx="2605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Power Management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2" name="Text 6"/>
          <p:cNvSpPr/>
          <p:nvPr/>
        </p:nvSpPr>
        <p:spPr>
          <a:xfrm>
            <a:off x="347400" y="2157840"/>
            <a:ext cx="2605680" cy="71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LM2577 boost: 5V → 12V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DFRobot UPS powers RPi 5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3 voltage domains: 3V3, 5V, 12V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3" name="Shape 7"/>
          <p:cNvSpPr/>
          <p:nvPr/>
        </p:nvSpPr>
        <p:spPr>
          <a:xfrm>
            <a:off x="3218760" y="1261800"/>
            <a:ext cx="2742840" cy="164556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4" name="Shape 8"/>
          <p:cNvSpPr/>
          <p:nvPr/>
        </p:nvSpPr>
        <p:spPr>
          <a:xfrm>
            <a:off x="3218760" y="1261800"/>
            <a:ext cx="274284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75" name="Image 1" descr="preencoded.png"/>
          <p:cNvPicPr/>
          <p:nvPr/>
        </p:nvPicPr>
        <p:blipFill>
          <a:blip r:embed="rId2"/>
          <a:stretch/>
        </p:blipFill>
        <p:spPr>
          <a:xfrm>
            <a:off x="3328560" y="1426320"/>
            <a:ext cx="383760" cy="383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6" name="Text 9"/>
          <p:cNvSpPr/>
          <p:nvPr/>
        </p:nvSpPr>
        <p:spPr>
          <a:xfrm>
            <a:off x="3291840" y="1856160"/>
            <a:ext cx="2605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Motor Control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7" name="Text 10"/>
          <p:cNvSpPr/>
          <p:nvPr/>
        </p:nvSpPr>
        <p:spPr>
          <a:xfrm>
            <a:off x="3291840" y="2157840"/>
            <a:ext cx="2605680" cy="71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L298N H-bridge (dual channel)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SS34B freewheel diodes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PWM from RPi 5 GPIO ribbon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8" name="Shape 11"/>
          <p:cNvSpPr/>
          <p:nvPr/>
        </p:nvSpPr>
        <p:spPr>
          <a:xfrm>
            <a:off x="6163200" y="1261800"/>
            <a:ext cx="2742840" cy="164556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9" name="Shape 12"/>
          <p:cNvSpPr/>
          <p:nvPr/>
        </p:nvSpPr>
        <p:spPr>
          <a:xfrm>
            <a:off x="6163200" y="1261800"/>
            <a:ext cx="274284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80" name="Image 2" descr="preencoded.png"/>
          <p:cNvPicPr/>
          <p:nvPr/>
        </p:nvPicPr>
        <p:blipFill>
          <a:blip r:embed="rId3"/>
          <a:stretch/>
        </p:blipFill>
        <p:spPr>
          <a:xfrm>
            <a:off x="6272640" y="1426320"/>
            <a:ext cx="383760" cy="383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1" name="Text 13"/>
          <p:cNvSpPr/>
          <p:nvPr/>
        </p:nvSpPr>
        <p:spPr>
          <a:xfrm>
            <a:off x="6236280" y="1856160"/>
            <a:ext cx="2605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Analog Sensing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2" name="Text 14"/>
          <p:cNvSpPr/>
          <p:nvPr/>
        </p:nvSpPr>
        <p:spPr>
          <a:xfrm>
            <a:off x="6236280" y="2157840"/>
            <a:ext cx="2605680" cy="71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MCP3008 8-ch 10-bit SPI ADC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8× 3-pin sensor headers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100nF bypass on each VCC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3" name="Shape 15"/>
          <p:cNvSpPr/>
          <p:nvPr/>
        </p:nvSpPr>
        <p:spPr>
          <a:xfrm>
            <a:off x="274320" y="3090600"/>
            <a:ext cx="2742840" cy="164556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4" name="Shape 16"/>
          <p:cNvSpPr/>
          <p:nvPr/>
        </p:nvSpPr>
        <p:spPr>
          <a:xfrm>
            <a:off x="274320" y="3090600"/>
            <a:ext cx="274284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85" name="Image 3" descr="preencoded.png"/>
          <p:cNvPicPr/>
          <p:nvPr/>
        </p:nvPicPr>
        <p:blipFill>
          <a:blip r:embed="rId4"/>
          <a:stretch/>
        </p:blipFill>
        <p:spPr>
          <a:xfrm>
            <a:off x="384120" y="3255120"/>
            <a:ext cx="383760" cy="383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6" name="Text 17"/>
          <p:cNvSpPr/>
          <p:nvPr/>
        </p:nvSpPr>
        <p:spPr>
          <a:xfrm>
            <a:off x="347400" y="3684960"/>
            <a:ext cx="2605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RP2040 Sub-system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7" name="Text 18"/>
          <p:cNvSpPr/>
          <p:nvPr/>
        </p:nvSpPr>
        <p:spPr>
          <a:xfrm>
            <a:off x="347400" y="3986640"/>
            <a:ext cx="2605680" cy="71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QFN-56 co-processor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W25Q64 8MB SPI flash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12MHz HC-49SMD crystal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8" name="Shape 19"/>
          <p:cNvSpPr/>
          <p:nvPr/>
        </p:nvSpPr>
        <p:spPr>
          <a:xfrm>
            <a:off x="3218760" y="3090600"/>
            <a:ext cx="2742840" cy="164556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89" name="Shape 20"/>
          <p:cNvSpPr/>
          <p:nvPr/>
        </p:nvSpPr>
        <p:spPr>
          <a:xfrm>
            <a:off x="3218760" y="3090600"/>
            <a:ext cx="274284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0" name="Image 4" descr="preencoded.png"/>
          <p:cNvPicPr/>
          <p:nvPr/>
        </p:nvPicPr>
        <p:blipFill>
          <a:blip r:embed="rId5"/>
          <a:stretch/>
        </p:blipFill>
        <p:spPr>
          <a:xfrm>
            <a:off x="3328560" y="3255120"/>
            <a:ext cx="383760" cy="383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1" name="Text 21"/>
          <p:cNvSpPr/>
          <p:nvPr/>
        </p:nvSpPr>
        <p:spPr>
          <a:xfrm>
            <a:off x="3291840" y="3684960"/>
            <a:ext cx="2605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Connectivity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2" name="Text 22"/>
          <p:cNvSpPr/>
          <p:nvPr/>
        </p:nvSpPr>
        <p:spPr>
          <a:xfrm>
            <a:off x="3291840" y="3986640"/>
            <a:ext cx="2605680" cy="71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4× I2C ports (QWIIC + JST-PH)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2× HC-SR04 ultrasonic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40-pin GPIO ribbon to RPi 5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3" name="Shape 23"/>
          <p:cNvSpPr/>
          <p:nvPr/>
        </p:nvSpPr>
        <p:spPr>
          <a:xfrm>
            <a:off x="6163200" y="3090600"/>
            <a:ext cx="2742840" cy="164556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4" name="Shape 24"/>
          <p:cNvSpPr/>
          <p:nvPr/>
        </p:nvSpPr>
        <p:spPr>
          <a:xfrm>
            <a:off x="6163200" y="3090600"/>
            <a:ext cx="274284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5" name="Image 5" descr="preencoded.png"/>
          <p:cNvPicPr/>
          <p:nvPr/>
        </p:nvPicPr>
        <p:blipFill>
          <a:blip r:embed="rId6"/>
          <a:stretch/>
        </p:blipFill>
        <p:spPr>
          <a:xfrm>
            <a:off x="6272640" y="3255120"/>
            <a:ext cx="383760" cy="3837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6" name="Text 25"/>
          <p:cNvSpPr/>
          <p:nvPr/>
        </p:nvSpPr>
        <p:spPr>
          <a:xfrm>
            <a:off x="6236280" y="3684960"/>
            <a:ext cx="2605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Display / Vision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7" name="Text 26"/>
          <p:cNvSpPr/>
          <p:nvPr/>
        </p:nvSpPr>
        <p:spPr>
          <a:xfrm>
            <a:off x="6236280" y="3986640"/>
            <a:ext cx="2605680" cy="712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DSI display (native RPi FW)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Replaced I2C HAT (V1)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CSI camera for AI vision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99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RP2040 CO-PROCESSOR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0" name="Text 2"/>
          <p:cNvSpPr/>
          <p:nvPr/>
        </p:nvSpPr>
        <p:spPr>
          <a:xfrm>
            <a:off x="274320" y="621720"/>
            <a:ext cx="8595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GPIO expansion + telemetry + field-programmable via USB</a:t>
            </a:r>
            <a:endParaRPr lang="en-IN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1" name="Shape 3"/>
          <p:cNvSpPr/>
          <p:nvPr/>
        </p:nvSpPr>
        <p:spPr>
          <a:xfrm>
            <a:off x="274320" y="1261800"/>
            <a:ext cx="4023000" cy="356580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02" name="Text 4"/>
          <p:cNvSpPr/>
          <p:nvPr/>
        </p:nvSpPr>
        <p:spPr>
          <a:xfrm>
            <a:off x="411480" y="1371600"/>
            <a:ext cx="3748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Key Components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3" name="Image 0" descr="preencoded.png"/>
          <p:cNvPicPr/>
          <p:nvPr/>
        </p:nvPicPr>
        <p:blipFill>
          <a:blip r:embed="rId1"/>
          <a:stretch/>
        </p:blipFill>
        <p:spPr>
          <a:xfrm>
            <a:off x="384120" y="182880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4" name="Text 5"/>
          <p:cNvSpPr/>
          <p:nvPr/>
        </p:nvSpPr>
        <p:spPr>
          <a:xfrm>
            <a:off x="685800" y="1810440"/>
            <a:ext cx="347436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RP2040 QFN-56  •  Dual Cortex-M0+ @ 133MHz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5" name="Image 1" descr="preencoded.png"/>
          <p:cNvPicPr/>
          <p:nvPr/>
        </p:nvPicPr>
        <p:blipFill>
          <a:blip r:embed="rId2"/>
          <a:stretch/>
        </p:blipFill>
        <p:spPr>
          <a:xfrm>
            <a:off x="384120" y="223128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" name="Text 6"/>
          <p:cNvSpPr/>
          <p:nvPr/>
        </p:nvSpPr>
        <p:spPr>
          <a:xfrm>
            <a:off x="685800" y="2212920"/>
            <a:ext cx="347436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W25Q64 SPI Flash  •  8MB program storage (QSPI)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7" name="Image 2" descr="preencoded.png"/>
          <p:cNvPicPr/>
          <p:nvPr/>
        </p:nvPicPr>
        <p:blipFill>
          <a:blip r:embed="rId3"/>
          <a:stretch/>
        </p:blipFill>
        <p:spPr>
          <a:xfrm>
            <a:off x="384120" y="263340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8" name="Text 7"/>
          <p:cNvSpPr/>
          <p:nvPr/>
        </p:nvSpPr>
        <p:spPr>
          <a:xfrm>
            <a:off x="685800" y="2615040"/>
            <a:ext cx="347436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12MHz HC-49SMD crystal  •  33pF load caps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09" name="Image 3" descr="preencoded.png"/>
          <p:cNvPicPr/>
          <p:nvPr/>
        </p:nvPicPr>
        <p:blipFill>
          <a:blip r:embed="rId4"/>
          <a:stretch/>
        </p:blipFill>
        <p:spPr>
          <a:xfrm>
            <a:off x="384120" y="303588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0" name="Text 8"/>
          <p:cNvSpPr/>
          <p:nvPr/>
        </p:nvSpPr>
        <p:spPr>
          <a:xfrm>
            <a:off x="685800" y="3017520"/>
            <a:ext cx="347436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USB-C + 5.1kΩ CC resistors  •  BOOTSEL mode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11" name="Image 4" descr="preencoded.png"/>
          <p:cNvPicPr/>
          <p:nvPr/>
        </p:nvPicPr>
        <p:blipFill>
          <a:blip r:embed="rId5"/>
          <a:stretch/>
        </p:blipFill>
        <p:spPr>
          <a:xfrm>
            <a:off x="384120" y="343800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2" name="Text 9"/>
          <p:cNvSpPr/>
          <p:nvPr/>
        </p:nvSpPr>
        <p:spPr>
          <a:xfrm>
            <a:off x="685800" y="3420000"/>
            <a:ext cx="347436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27Ω D+/D– impedance matching  •  USB 1.1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13" name="Image 5" descr="preencoded.png"/>
          <p:cNvPicPr/>
          <p:nvPr/>
        </p:nvPicPr>
        <p:blipFill>
          <a:blip r:embed="rId6"/>
          <a:stretch/>
        </p:blipFill>
        <p:spPr>
          <a:xfrm>
            <a:off x="384120" y="384048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4" name="Text 10"/>
          <p:cNvSpPr/>
          <p:nvPr/>
        </p:nvSpPr>
        <p:spPr>
          <a:xfrm>
            <a:off x="685800" y="3822120"/>
            <a:ext cx="347436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SW1 BOOTSEL + SW2 RESET tactile switches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15" name="Image 6" descr="preencoded.png"/>
          <p:cNvPicPr/>
          <p:nvPr/>
        </p:nvPicPr>
        <p:blipFill>
          <a:blip r:embed="rId7"/>
          <a:stretch/>
        </p:blipFill>
        <p:spPr>
          <a:xfrm>
            <a:off x="384120" y="4242960"/>
            <a:ext cx="228240" cy="228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" name="Text 11"/>
          <p:cNvSpPr/>
          <p:nvPr/>
        </p:nvSpPr>
        <p:spPr>
          <a:xfrm>
            <a:off x="685800" y="4224600"/>
            <a:ext cx="3474360" cy="292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1µF + 100nF decoupling on all power pins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7" name="Shape 12"/>
          <p:cNvSpPr/>
          <p:nvPr/>
        </p:nvSpPr>
        <p:spPr>
          <a:xfrm>
            <a:off x="4480560" y="1261800"/>
            <a:ext cx="4388760" cy="15998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8" name="Text 13"/>
          <p:cNvSpPr/>
          <p:nvPr/>
        </p:nvSpPr>
        <p:spPr>
          <a:xfrm>
            <a:off x="4617720" y="1371600"/>
            <a:ext cx="411444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UART JSON Protocol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19" name="Text 14"/>
          <p:cNvSpPr/>
          <p:nvPr/>
        </p:nvSpPr>
        <p:spPr>
          <a:xfrm>
            <a:off x="4617720" y="1737360"/>
            <a:ext cx="4114440" cy="1005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90E0EF"/>
                </a:solidFill>
                <a:effectLst/>
                <a:uFillTx/>
                <a:latin typeface="Consolas"/>
                <a:ea typeface="Consolas"/>
              </a:rPr>
              <a:t>RPi 5  →  RP2040: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90E0EF"/>
                </a:solidFill>
                <a:effectLst/>
                <a:uFillTx/>
                <a:latin typeface="Consolas"/>
                <a:ea typeface="Consolas"/>
              </a:rPr>
              <a:t>{"action": "set", "pin": 5, "value": 1}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90E0EF"/>
                </a:solidFill>
                <a:effectLst/>
                <a:uFillTx/>
                <a:latin typeface="Consolas"/>
                <a:ea typeface="Consolas"/>
              </a:rPr>
              <a:t>{"action": "adc_read", "channel": 3}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90E0EF"/>
                </a:solidFill>
                <a:effectLst/>
                <a:uFillTx/>
                <a:latin typeface="Consolas"/>
                <a:ea typeface="Consolas"/>
              </a:rPr>
              <a:t>RP2040  →  RPi 5: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90E0EF"/>
                </a:solidFill>
                <a:effectLst/>
                <a:uFillTx/>
                <a:latin typeface="Consolas"/>
                <a:ea typeface="Consolas"/>
              </a:rPr>
              <a:t>{"status": "ok", "value": 712}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0" name="Shape 15"/>
          <p:cNvSpPr/>
          <p:nvPr/>
        </p:nvSpPr>
        <p:spPr>
          <a:xfrm>
            <a:off x="4480560" y="3017520"/>
            <a:ext cx="4388760" cy="18284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1" name="Text 16"/>
          <p:cNvSpPr/>
          <p:nvPr/>
        </p:nvSpPr>
        <p:spPr>
          <a:xfrm>
            <a:off x="4617720" y="3127320"/>
            <a:ext cx="411444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4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Why MicroPython?</a:t>
            </a:r>
            <a:endParaRPr lang="en-IN" sz="1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2" name="Text 17"/>
          <p:cNvSpPr/>
          <p:nvPr/>
        </p:nvSpPr>
        <p:spPr>
          <a:xfrm>
            <a:off x="4617720" y="3493080"/>
            <a:ext cx="4160160" cy="118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Field-programmable via Thonny + USB mass storage boot — no cross-compilation toolchain needed. Non-specialist staff can update firmware in the classroom without removing the board.</a:t>
            </a:r>
            <a:endParaRPr lang="en-IN" sz="11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4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AI SOFTWARE STACK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5" name="Text 2"/>
          <p:cNvSpPr/>
          <p:nvPr/>
        </p:nvSpPr>
        <p:spPr>
          <a:xfrm>
            <a:off x="274320" y="621720"/>
            <a:ext cx="8595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4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100% offline AI — no cloud dependency</a:t>
            </a:r>
            <a:endParaRPr lang="en-IN" sz="24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6" name="Shape 3"/>
          <p:cNvSpPr/>
          <p:nvPr/>
        </p:nvSpPr>
        <p:spPr>
          <a:xfrm>
            <a:off x="274320" y="1298520"/>
            <a:ext cx="1554120" cy="1462680"/>
          </a:xfrm>
          <a:prstGeom prst="rect">
            <a:avLst/>
          </a:prstGeom>
          <a:solidFill>
            <a:srgbClr val="1A2E44"/>
          </a:solidFill>
          <a:ln w="1905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27" name="Image 0" descr="preencoded.png"/>
          <p:cNvPicPr/>
          <p:nvPr/>
        </p:nvPicPr>
        <p:blipFill>
          <a:blip r:embed="rId1"/>
          <a:stretch/>
        </p:blipFill>
        <p:spPr>
          <a:xfrm>
            <a:off x="822960" y="14630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8" name="Text 4"/>
          <p:cNvSpPr/>
          <p:nvPr/>
        </p:nvSpPr>
        <p:spPr>
          <a:xfrm>
            <a:off x="320040" y="1984320"/>
            <a:ext cx="1462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USB Mic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29" name="Text 5"/>
          <p:cNvSpPr/>
          <p:nvPr/>
        </p:nvSpPr>
        <p:spPr>
          <a:xfrm>
            <a:off x="320040" y="2286000"/>
            <a:ext cx="146268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PyAudio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16kHz mono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0" name="Shape 6"/>
          <p:cNvSpPr/>
          <p:nvPr/>
        </p:nvSpPr>
        <p:spPr>
          <a:xfrm>
            <a:off x="1828800" y="2011680"/>
            <a:ext cx="164520" cy="360"/>
          </a:xfrm>
          <a:prstGeom prst="line">
            <a:avLst/>
          </a:prstGeom>
          <a:ln w="254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1" name="Shape 7"/>
          <p:cNvSpPr/>
          <p:nvPr/>
        </p:nvSpPr>
        <p:spPr>
          <a:xfrm>
            <a:off x="1993320" y="1298520"/>
            <a:ext cx="1554120" cy="1462680"/>
          </a:xfrm>
          <a:prstGeom prst="rect">
            <a:avLst/>
          </a:prstGeom>
          <a:solidFill>
            <a:srgbClr val="1A2E44"/>
          </a:solidFill>
          <a:ln w="1905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2" name="Image 1" descr="preencoded.png"/>
          <p:cNvPicPr/>
          <p:nvPr/>
        </p:nvPicPr>
        <p:blipFill>
          <a:blip r:embed="rId2"/>
          <a:stretch/>
        </p:blipFill>
        <p:spPr>
          <a:xfrm>
            <a:off x="2541960" y="14630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3" name="Text 8"/>
          <p:cNvSpPr/>
          <p:nvPr/>
        </p:nvSpPr>
        <p:spPr>
          <a:xfrm>
            <a:off x="2039040" y="1984320"/>
            <a:ext cx="1462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Wake Word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4" name="Text 9"/>
          <p:cNvSpPr/>
          <p:nvPr/>
        </p:nvSpPr>
        <p:spPr>
          <a:xfrm>
            <a:off x="2039040" y="2286000"/>
            <a:ext cx="146268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Lightweight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keyword gate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5" name="Shape 10"/>
          <p:cNvSpPr/>
          <p:nvPr/>
        </p:nvSpPr>
        <p:spPr>
          <a:xfrm>
            <a:off x="3547800" y="2011680"/>
            <a:ext cx="164520" cy="360"/>
          </a:xfrm>
          <a:prstGeom prst="line">
            <a:avLst/>
          </a:prstGeom>
          <a:ln w="254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6" name="Shape 11"/>
          <p:cNvSpPr/>
          <p:nvPr/>
        </p:nvSpPr>
        <p:spPr>
          <a:xfrm>
            <a:off x="3712320" y="1298520"/>
            <a:ext cx="1554120" cy="1462680"/>
          </a:xfrm>
          <a:prstGeom prst="rect">
            <a:avLst/>
          </a:prstGeom>
          <a:solidFill>
            <a:srgbClr val="1A2E44"/>
          </a:solidFill>
          <a:ln w="1905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37" name="Image 2" descr="preencoded.png"/>
          <p:cNvPicPr/>
          <p:nvPr/>
        </p:nvPicPr>
        <p:blipFill>
          <a:blip r:embed="rId3"/>
          <a:stretch/>
        </p:blipFill>
        <p:spPr>
          <a:xfrm>
            <a:off x="4260960" y="14630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8" name="Text 12"/>
          <p:cNvSpPr/>
          <p:nvPr/>
        </p:nvSpPr>
        <p:spPr>
          <a:xfrm>
            <a:off x="3758040" y="1984320"/>
            <a:ext cx="1462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Vosk STT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39" name="Text 13"/>
          <p:cNvSpPr/>
          <p:nvPr/>
        </p:nvSpPr>
        <p:spPr>
          <a:xfrm>
            <a:off x="3758040" y="2286000"/>
            <a:ext cx="146268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Offline ASR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ARM-optimised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0" name="Shape 14"/>
          <p:cNvSpPr/>
          <p:nvPr/>
        </p:nvSpPr>
        <p:spPr>
          <a:xfrm>
            <a:off x="5266800" y="2011680"/>
            <a:ext cx="164520" cy="360"/>
          </a:xfrm>
          <a:prstGeom prst="line">
            <a:avLst/>
          </a:prstGeom>
          <a:ln w="254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1" name="Shape 15"/>
          <p:cNvSpPr/>
          <p:nvPr/>
        </p:nvSpPr>
        <p:spPr>
          <a:xfrm>
            <a:off x="5431680" y="1298520"/>
            <a:ext cx="1554120" cy="1462680"/>
          </a:xfrm>
          <a:prstGeom prst="rect">
            <a:avLst/>
          </a:prstGeom>
          <a:solidFill>
            <a:srgbClr val="1A2E44"/>
          </a:solidFill>
          <a:ln w="19050">
            <a:solidFill>
              <a:srgbClr val="FF6B35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2" name="Image 3" descr="preencoded.png"/>
          <p:cNvPicPr/>
          <p:nvPr/>
        </p:nvPicPr>
        <p:blipFill>
          <a:blip r:embed="rId4"/>
          <a:stretch/>
        </p:blipFill>
        <p:spPr>
          <a:xfrm>
            <a:off x="5980320" y="14630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3" name="Text 16"/>
          <p:cNvSpPr/>
          <p:nvPr/>
        </p:nvSpPr>
        <p:spPr>
          <a:xfrm>
            <a:off x="5477400" y="1984320"/>
            <a:ext cx="1462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Ollama LLM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4" name="Text 17"/>
          <p:cNvSpPr/>
          <p:nvPr/>
        </p:nvSpPr>
        <p:spPr>
          <a:xfrm>
            <a:off x="5477400" y="2286000"/>
            <a:ext cx="146268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phi3:mini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3.8B params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5" name="Shape 18"/>
          <p:cNvSpPr/>
          <p:nvPr/>
        </p:nvSpPr>
        <p:spPr>
          <a:xfrm>
            <a:off x="6985800" y="2011680"/>
            <a:ext cx="164520" cy="360"/>
          </a:xfrm>
          <a:prstGeom prst="line">
            <a:avLst/>
          </a:prstGeom>
          <a:ln w="254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6" name="Shape 19"/>
          <p:cNvSpPr/>
          <p:nvPr/>
        </p:nvSpPr>
        <p:spPr>
          <a:xfrm>
            <a:off x="7150680" y="1298520"/>
            <a:ext cx="1554120" cy="1462680"/>
          </a:xfrm>
          <a:prstGeom prst="rect">
            <a:avLst/>
          </a:prstGeom>
          <a:solidFill>
            <a:srgbClr val="1A2E44"/>
          </a:solidFill>
          <a:ln w="19050">
            <a:solidFill>
              <a:srgbClr val="00B4D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147" name="Image 4" descr="preencoded.png"/>
          <p:cNvPicPr/>
          <p:nvPr/>
        </p:nvPicPr>
        <p:blipFill>
          <a:blip r:embed="rId5"/>
          <a:stretch/>
        </p:blipFill>
        <p:spPr>
          <a:xfrm>
            <a:off x="7699320" y="1463040"/>
            <a:ext cx="456840" cy="45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8" name="Text 20"/>
          <p:cNvSpPr/>
          <p:nvPr/>
        </p:nvSpPr>
        <p:spPr>
          <a:xfrm>
            <a:off x="7196400" y="1984320"/>
            <a:ext cx="14626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Piper TTS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49" name="Text 21"/>
          <p:cNvSpPr/>
          <p:nvPr/>
        </p:nvSpPr>
        <p:spPr>
          <a:xfrm>
            <a:off x="7196400" y="2286000"/>
            <a:ext cx="1462680" cy="411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Neural TTS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no network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0" name="Text 22"/>
          <p:cNvSpPr/>
          <p:nvPr/>
        </p:nvSpPr>
        <p:spPr>
          <a:xfrm>
            <a:off x="274320" y="2971800"/>
            <a:ext cx="859500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6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Multi-threaded Python Architecture</a:t>
            </a:r>
            <a:endParaRPr lang="en-IN" sz="16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1" name="Shape 23"/>
          <p:cNvSpPr/>
          <p:nvPr/>
        </p:nvSpPr>
        <p:spPr>
          <a:xfrm>
            <a:off x="274320" y="3401640"/>
            <a:ext cx="2742840" cy="150840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2" name="Shape 24"/>
          <p:cNvSpPr/>
          <p:nvPr/>
        </p:nvSpPr>
        <p:spPr>
          <a:xfrm>
            <a:off x="274320" y="3401640"/>
            <a:ext cx="72720" cy="150840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3" name="Text 25"/>
          <p:cNvSpPr/>
          <p:nvPr/>
        </p:nvSpPr>
        <p:spPr>
          <a:xfrm>
            <a:off x="411480" y="3474720"/>
            <a:ext cx="25599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VoiceCommandListener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4" name="Text 26"/>
          <p:cNvSpPr/>
          <p:nvPr/>
        </p:nvSpPr>
        <p:spPr>
          <a:xfrm>
            <a:off x="411480" y="3858840"/>
            <a:ext cx="2559960" cy="95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Wake word → Vosk → Ollama → Piper pipeline running on its own daemon thread.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5" name="Shape 27"/>
          <p:cNvSpPr/>
          <p:nvPr/>
        </p:nvSpPr>
        <p:spPr>
          <a:xfrm>
            <a:off x="3218760" y="3401640"/>
            <a:ext cx="2742840" cy="150840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6" name="Shape 28"/>
          <p:cNvSpPr/>
          <p:nvPr/>
        </p:nvSpPr>
        <p:spPr>
          <a:xfrm>
            <a:off x="3218760" y="3401640"/>
            <a:ext cx="72720" cy="150840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57" name="Text 29"/>
          <p:cNvSpPr/>
          <p:nvPr/>
        </p:nvSpPr>
        <p:spPr>
          <a:xfrm>
            <a:off x="3355920" y="3474720"/>
            <a:ext cx="25599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MotorControlThread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8" name="Text 30"/>
          <p:cNvSpPr/>
          <p:nvPr/>
        </p:nvSpPr>
        <p:spPr>
          <a:xfrm>
            <a:off x="3355920" y="3858840"/>
            <a:ext cx="2559960" cy="95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Translates high-level directives (forward/turn/stop) into PWM GPIO signals for L298N.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59" name="Shape 31"/>
          <p:cNvSpPr/>
          <p:nvPr/>
        </p:nvSpPr>
        <p:spPr>
          <a:xfrm>
            <a:off x="6163200" y="3401640"/>
            <a:ext cx="2742840" cy="150840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0" name="Shape 32"/>
          <p:cNvSpPr/>
          <p:nvPr/>
        </p:nvSpPr>
        <p:spPr>
          <a:xfrm>
            <a:off x="6163200" y="3401640"/>
            <a:ext cx="72720" cy="150840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1" name="Text 33"/>
          <p:cNvSpPr/>
          <p:nvPr/>
        </p:nvSpPr>
        <p:spPr>
          <a:xfrm>
            <a:off x="6300360" y="3474720"/>
            <a:ext cx="25599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WirelessControl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2" name="Text 34"/>
          <p:cNvSpPr/>
          <p:nvPr/>
        </p:nvSpPr>
        <p:spPr>
          <a:xfrm>
            <a:off x="6300360" y="3858840"/>
            <a:ext cx="2559960" cy="959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5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Bluetooth/WiFi remote control via RPi 5's onboard wireless — replaces Google Sheets polling demo.</a:t>
            </a:r>
            <a:endParaRPr lang="en-IN" sz="105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4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KEY DESIGN DECISIONS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5" name="Text 2"/>
          <p:cNvSpPr/>
          <p:nvPr/>
        </p:nvSpPr>
        <p:spPr>
          <a:xfrm>
            <a:off x="274320" y="621720"/>
            <a:ext cx="8595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Each choice driven by real classroom constraints</a:t>
            </a:r>
            <a:endParaRPr lang="en-IN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6" name="Shape 3"/>
          <p:cNvSpPr/>
          <p:nvPr/>
        </p:nvSpPr>
        <p:spPr>
          <a:xfrm>
            <a:off x="274320" y="1325880"/>
            <a:ext cx="4251600" cy="15998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7" name="Shape 4"/>
          <p:cNvSpPr/>
          <p:nvPr/>
        </p:nvSpPr>
        <p:spPr>
          <a:xfrm>
            <a:off x="3291840" y="1325880"/>
            <a:ext cx="1234080" cy="31968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68" name="Text 5"/>
          <p:cNvSpPr/>
          <p:nvPr/>
        </p:nvSpPr>
        <p:spPr>
          <a:xfrm>
            <a:off x="3291840" y="1344240"/>
            <a:ext cx="123408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✓ DSI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69" name="Text 6"/>
          <p:cNvSpPr/>
          <p:nvPr/>
        </p:nvSpPr>
        <p:spPr>
          <a:xfrm>
            <a:off x="384120" y="1398960"/>
            <a:ext cx="28342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DSI  vs  I2C Display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0" name="Text 7"/>
          <p:cNvSpPr/>
          <p:nvPr/>
        </p:nvSpPr>
        <p:spPr>
          <a:xfrm>
            <a:off x="384120" y="1783080"/>
            <a:ext cx="4023000" cy="105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I2C HAT required fragile custom framebuffer kernel drivers. DSI is natively supported by RPi firmware — no driver work, higher resolution, better refresh.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1" name="Shape 8"/>
          <p:cNvSpPr/>
          <p:nvPr/>
        </p:nvSpPr>
        <p:spPr>
          <a:xfrm>
            <a:off x="4709160" y="1325880"/>
            <a:ext cx="4251600" cy="15998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2" name="Shape 9"/>
          <p:cNvSpPr/>
          <p:nvPr/>
        </p:nvSpPr>
        <p:spPr>
          <a:xfrm>
            <a:off x="7726680" y="1325880"/>
            <a:ext cx="1234080" cy="31968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3" name="Text 10"/>
          <p:cNvSpPr/>
          <p:nvPr/>
        </p:nvSpPr>
        <p:spPr>
          <a:xfrm>
            <a:off x="7726680" y="1344240"/>
            <a:ext cx="123408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✓ RP2040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4" name="Text 11"/>
          <p:cNvSpPr/>
          <p:nvPr/>
        </p:nvSpPr>
        <p:spPr>
          <a:xfrm>
            <a:off x="4818960" y="1398960"/>
            <a:ext cx="28342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RP2040  vs  GPIO Expander IC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5" name="Text 12"/>
          <p:cNvSpPr/>
          <p:nvPr/>
        </p:nvSpPr>
        <p:spPr>
          <a:xfrm>
            <a:off x="4818960" y="1783080"/>
            <a:ext cx="4023000" cy="105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A plain MCP23017 expander only gives extra pins. RP2040 adds programmable logic, hardware PWM, MicroPython runtime, and independent field-update capability.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6" name="Shape 13"/>
          <p:cNvSpPr/>
          <p:nvPr/>
        </p:nvSpPr>
        <p:spPr>
          <a:xfrm>
            <a:off x="274320" y="3108960"/>
            <a:ext cx="4251600" cy="15998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7" name="Shape 14"/>
          <p:cNvSpPr/>
          <p:nvPr/>
        </p:nvSpPr>
        <p:spPr>
          <a:xfrm>
            <a:off x="3291840" y="3108960"/>
            <a:ext cx="1234080" cy="31968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78" name="Text 15"/>
          <p:cNvSpPr/>
          <p:nvPr/>
        </p:nvSpPr>
        <p:spPr>
          <a:xfrm>
            <a:off x="3291840" y="3127320"/>
            <a:ext cx="123408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✓ SS34B Schottky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79" name="Text 16"/>
          <p:cNvSpPr/>
          <p:nvPr/>
        </p:nvSpPr>
        <p:spPr>
          <a:xfrm>
            <a:off x="384120" y="3182040"/>
            <a:ext cx="28342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SS34B  vs  1N4148 Diodes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0" name="Text 17"/>
          <p:cNvSpPr/>
          <p:nvPr/>
        </p:nvSpPr>
        <p:spPr>
          <a:xfrm>
            <a:off x="384120" y="3566160"/>
            <a:ext cx="4023000" cy="105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1N4148 is rated 300mA — undersized for motor flyback. SS34B handles 3A continuous and has faster recovery time appropriate for PWM H-bridge switching.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1" name="Shape 18"/>
          <p:cNvSpPr/>
          <p:nvPr/>
        </p:nvSpPr>
        <p:spPr>
          <a:xfrm>
            <a:off x="4709160" y="3108960"/>
            <a:ext cx="4251600" cy="15998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2" name="Shape 19"/>
          <p:cNvSpPr/>
          <p:nvPr/>
        </p:nvSpPr>
        <p:spPr>
          <a:xfrm>
            <a:off x="7726680" y="3108960"/>
            <a:ext cx="1234080" cy="31968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83" name="Text 20"/>
          <p:cNvSpPr/>
          <p:nvPr/>
        </p:nvSpPr>
        <p:spPr>
          <a:xfrm>
            <a:off x="7726680" y="3127320"/>
            <a:ext cx="1234080" cy="27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✓ Fully offline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4" name="Text 21"/>
          <p:cNvSpPr/>
          <p:nvPr/>
        </p:nvSpPr>
        <p:spPr>
          <a:xfrm>
            <a:off x="4818960" y="3182040"/>
            <a:ext cx="283428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On-device AI  vs  Cloud AI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5" name="Text 22"/>
          <p:cNvSpPr/>
          <p:nvPr/>
        </p:nvSpPr>
        <p:spPr>
          <a:xfrm>
            <a:off x="4818960" y="3566160"/>
            <a:ext cx="4023000" cy="105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Classroom internet is unreliable. Cloud latency breaks real-time voice interaction. phi3:mini + Vosk + Piper all run on RPi 5 without GPU acceleration.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7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BILL OF MATERIALS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8" name="Text 2"/>
          <p:cNvSpPr/>
          <p:nvPr/>
        </p:nvSpPr>
        <p:spPr>
          <a:xfrm>
            <a:off x="274320" y="621720"/>
            <a:ext cx="8595000" cy="43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0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Core components — selected for JLCPCB PCBA compatibility</a:t>
            </a:r>
            <a:endParaRPr lang="en-IN" sz="2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89" name="Shape 3"/>
          <p:cNvSpPr/>
          <p:nvPr/>
        </p:nvSpPr>
        <p:spPr>
          <a:xfrm>
            <a:off x="274320" y="1188720"/>
            <a:ext cx="822600" cy="273960"/>
          </a:xfrm>
          <a:prstGeom prst="rect">
            <a:avLst/>
          </a:prstGeom>
          <a:solidFill>
            <a:srgbClr val="00B4D8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0" name="Text 4"/>
          <p:cNvSpPr/>
          <p:nvPr/>
        </p:nvSpPr>
        <p:spPr>
          <a:xfrm>
            <a:off x="329040" y="121608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Reference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1" name="Shape 5"/>
          <p:cNvSpPr/>
          <p:nvPr/>
        </p:nvSpPr>
        <p:spPr>
          <a:xfrm>
            <a:off x="1097280" y="1188720"/>
            <a:ext cx="1782720" cy="273960"/>
          </a:xfrm>
          <a:prstGeom prst="rect">
            <a:avLst/>
          </a:prstGeom>
          <a:solidFill>
            <a:srgbClr val="00B4D8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2" name="Text 6"/>
          <p:cNvSpPr/>
          <p:nvPr/>
        </p:nvSpPr>
        <p:spPr>
          <a:xfrm>
            <a:off x="1152000" y="121608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Part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3" name="Shape 7"/>
          <p:cNvSpPr/>
          <p:nvPr/>
        </p:nvSpPr>
        <p:spPr>
          <a:xfrm>
            <a:off x="2880360" y="1188720"/>
            <a:ext cx="5348880" cy="273960"/>
          </a:xfrm>
          <a:prstGeom prst="rect">
            <a:avLst/>
          </a:prstGeom>
          <a:solidFill>
            <a:srgbClr val="00B4D8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194" name="Text 8"/>
          <p:cNvSpPr/>
          <p:nvPr/>
        </p:nvSpPr>
        <p:spPr>
          <a:xfrm>
            <a:off x="2935080" y="121608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trike="noStrike">
                <a:solidFill>
                  <a:srgbClr val="0D1B2A"/>
                </a:solidFill>
                <a:effectLst/>
                <a:uFillTx/>
                <a:latin typeface="Calibri"/>
                <a:ea typeface="Calibri"/>
              </a:rPr>
              <a:t>Description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5" name="Shape 9"/>
          <p:cNvSpPr/>
          <p:nvPr/>
        </p:nvSpPr>
        <p:spPr>
          <a:xfrm>
            <a:off x="274320" y="1463040"/>
            <a:ext cx="82260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6" name="Text 10"/>
          <p:cNvSpPr/>
          <p:nvPr/>
        </p:nvSpPr>
        <p:spPr>
          <a:xfrm>
            <a:off x="329040" y="149040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U1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7" name="Shape 11"/>
          <p:cNvSpPr/>
          <p:nvPr/>
        </p:nvSpPr>
        <p:spPr>
          <a:xfrm>
            <a:off x="1097280" y="1463040"/>
            <a:ext cx="178272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8" name="Text 12"/>
          <p:cNvSpPr/>
          <p:nvPr/>
        </p:nvSpPr>
        <p:spPr>
          <a:xfrm>
            <a:off x="1152000" y="149040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MCP3008-I/SL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199" name="Shape 13"/>
          <p:cNvSpPr/>
          <p:nvPr/>
        </p:nvSpPr>
        <p:spPr>
          <a:xfrm>
            <a:off x="2880360" y="1463040"/>
            <a:ext cx="534888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0" name="Text 14"/>
          <p:cNvSpPr/>
          <p:nvPr/>
        </p:nvSpPr>
        <p:spPr>
          <a:xfrm>
            <a:off x="2935080" y="149040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8-ch 10-bit SPI ADC, SOIC-16 narrow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1" name="Shape 15"/>
          <p:cNvSpPr/>
          <p:nvPr/>
        </p:nvSpPr>
        <p:spPr>
          <a:xfrm>
            <a:off x="274320" y="1737360"/>
            <a:ext cx="82260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2" name="Text 16"/>
          <p:cNvSpPr/>
          <p:nvPr/>
        </p:nvSpPr>
        <p:spPr>
          <a:xfrm>
            <a:off x="329040" y="176472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U2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3" name="Shape 17"/>
          <p:cNvSpPr/>
          <p:nvPr/>
        </p:nvSpPr>
        <p:spPr>
          <a:xfrm>
            <a:off x="1097280" y="1737360"/>
            <a:ext cx="178272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4" name="Text 18"/>
          <p:cNvSpPr/>
          <p:nvPr/>
        </p:nvSpPr>
        <p:spPr>
          <a:xfrm>
            <a:off x="1152000" y="176472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LM2577T-ADJ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5" name="Shape 19"/>
          <p:cNvSpPr/>
          <p:nvPr/>
        </p:nvSpPr>
        <p:spPr>
          <a:xfrm>
            <a:off x="2880360" y="1737360"/>
            <a:ext cx="534888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6" name="Text 20"/>
          <p:cNvSpPr/>
          <p:nvPr/>
        </p:nvSpPr>
        <p:spPr>
          <a:xfrm>
            <a:off x="2935080" y="176472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Boost regulator 5V→12V, TO-220-5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7" name="Shape 21"/>
          <p:cNvSpPr/>
          <p:nvPr/>
        </p:nvSpPr>
        <p:spPr>
          <a:xfrm>
            <a:off x="274320" y="2011680"/>
            <a:ext cx="82260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8" name="Text 22"/>
          <p:cNvSpPr/>
          <p:nvPr/>
        </p:nvSpPr>
        <p:spPr>
          <a:xfrm>
            <a:off x="329040" y="203904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U3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09" name="Shape 23"/>
          <p:cNvSpPr/>
          <p:nvPr/>
        </p:nvSpPr>
        <p:spPr>
          <a:xfrm>
            <a:off x="1097280" y="2011680"/>
            <a:ext cx="178272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0" name="Text 24"/>
          <p:cNvSpPr/>
          <p:nvPr/>
        </p:nvSpPr>
        <p:spPr>
          <a:xfrm>
            <a:off x="1152000" y="203904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L298N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1" name="Shape 25"/>
          <p:cNvSpPr/>
          <p:nvPr/>
        </p:nvSpPr>
        <p:spPr>
          <a:xfrm>
            <a:off x="2880360" y="2011680"/>
            <a:ext cx="534888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2" name="Text 26"/>
          <p:cNvSpPr/>
          <p:nvPr/>
        </p:nvSpPr>
        <p:spPr>
          <a:xfrm>
            <a:off x="2935080" y="203904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Dual H-bridge motor driver, TO-220-15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3" name="Shape 27"/>
          <p:cNvSpPr/>
          <p:nvPr/>
        </p:nvSpPr>
        <p:spPr>
          <a:xfrm>
            <a:off x="274320" y="2286000"/>
            <a:ext cx="82260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4" name="Text 28"/>
          <p:cNvSpPr/>
          <p:nvPr/>
        </p:nvSpPr>
        <p:spPr>
          <a:xfrm>
            <a:off x="329040" y="231336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U4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5" name="Shape 29"/>
          <p:cNvSpPr/>
          <p:nvPr/>
        </p:nvSpPr>
        <p:spPr>
          <a:xfrm>
            <a:off x="1097280" y="2286000"/>
            <a:ext cx="178272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6" name="Text 30"/>
          <p:cNvSpPr/>
          <p:nvPr/>
        </p:nvSpPr>
        <p:spPr>
          <a:xfrm>
            <a:off x="1152000" y="231336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W25Q64JVXGIQ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7" name="Shape 31"/>
          <p:cNvSpPr/>
          <p:nvPr/>
        </p:nvSpPr>
        <p:spPr>
          <a:xfrm>
            <a:off x="2880360" y="2286000"/>
            <a:ext cx="534888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8" name="Text 32"/>
          <p:cNvSpPr/>
          <p:nvPr/>
        </p:nvSpPr>
        <p:spPr>
          <a:xfrm>
            <a:off x="2935080" y="231336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8MB SPI flash for RP2040, DFN-8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19" name="Shape 33"/>
          <p:cNvSpPr/>
          <p:nvPr/>
        </p:nvSpPr>
        <p:spPr>
          <a:xfrm>
            <a:off x="274320" y="2560320"/>
            <a:ext cx="82260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0" name="Text 34"/>
          <p:cNvSpPr/>
          <p:nvPr/>
        </p:nvSpPr>
        <p:spPr>
          <a:xfrm>
            <a:off x="329040" y="258768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U5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1" name="Shape 35"/>
          <p:cNvSpPr/>
          <p:nvPr/>
        </p:nvSpPr>
        <p:spPr>
          <a:xfrm>
            <a:off x="1097280" y="2560320"/>
            <a:ext cx="178272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2" name="Text 36"/>
          <p:cNvSpPr/>
          <p:nvPr/>
        </p:nvSpPr>
        <p:spPr>
          <a:xfrm>
            <a:off x="1152000" y="258768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RP2040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3" name="Shape 37"/>
          <p:cNvSpPr/>
          <p:nvPr/>
        </p:nvSpPr>
        <p:spPr>
          <a:xfrm>
            <a:off x="2880360" y="2560320"/>
            <a:ext cx="534888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4" name="Text 38"/>
          <p:cNvSpPr/>
          <p:nvPr/>
        </p:nvSpPr>
        <p:spPr>
          <a:xfrm>
            <a:off x="2935080" y="258768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Dual-core Cortex-M0+ co-processor, QFN-56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5" name="Shape 39"/>
          <p:cNvSpPr/>
          <p:nvPr/>
        </p:nvSpPr>
        <p:spPr>
          <a:xfrm>
            <a:off x="274320" y="2834640"/>
            <a:ext cx="82260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6" name="Text 40"/>
          <p:cNvSpPr/>
          <p:nvPr/>
        </p:nvSpPr>
        <p:spPr>
          <a:xfrm>
            <a:off x="329040" y="286200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Y1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7" name="Shape 41"/>
          <p:cNvSpPr/>
          <p:nvPr/>
        </p:nvSpPr>
        <p:spPr>
          <a:xfrm>
            <a:off x="1097280" y="2834640"/>
            <a:ext cx="178272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8" name="Text 42"/>
          <p:cNvSpPr/>
          <p:nvPr/>
        </p:nvSpPr>
        <p:spPr>
          <a:xfrm>
            <a:off x="1152000" y="286200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12MHz HC-49SMD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29" name="Shape 43"/>
          <p:cNvSpPr/>
          <p:nvPr/>
        </p:nvSpPr>
        <p:spPr>
          <a:xfrm>
            <a:off x="2880360" y="2834640"/>
            <a:ext cx="534888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0" name="Text 44"/>
          <p:cNvSpPr/>
          <p:nvPr/>
        </p:nvSpPr>
        <p:spPr>
          <a:xfrm>
            <a:off x="2935080" y="286200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Crystal oscillator, 33pF load caps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1" name="Shape 45"/>
          <p:cNvSpPr/>
          <p:nvPr/>
        </p:nvSpPr>
        <p:spPr>
          <a:xfrm>
            <a:off x="274320" y="3108960"/>
            <a:ext cx="82260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2" name="Text 46"/>
          <p:cNvSpPr/>
          <p:nvPr/>
        </p:nvSpPr>
        <p:spPr>
          <a:xfrm>
            <a:off x="329040" y="313632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D1–D9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3" name="Shape 47"/>
          <p:cNvSpPr/>
          <p:nvPr/>
        </p:nvSpPr>
        <p:spPr>
          <a:xfrm>
            <a:off x="1097280" y="3108960"/>
            <a:ext cx="178272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4" name="Text 48"/>
          <p:cNvSpPr/>
          <p:nvPr/>
        </p:nvSpPr>
        <p:spPr>
          <a:xfrm>
            <a:off x="1152000" y="313632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SS34B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5" name="Shape 49"/>
          <p:cNvSpPr/>
          <p:nvPr/>
        </p:nvSpPr>
        <p:spPr>
          <a:xfrm>
            <a:off x="2880360" y="3108960"/>
            <a:ext cx="534888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6" name="Text 50"/>
          <p:cNvSpPr/>
          <p:nvPr/>
        </p:nvSpPr>
        <p:spPr>
          <a:xfrm>
            <a:off x="2935080" y="313632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3A Schottky, SMA — freewheel &amp; boost diodes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7" name="Shape 51"/>
          <p:cNvSpPr/>
          <p:nvPr/>
        </p:nvSpPr>
        <p:spPr>
          <a:xfrm>
            <a:off x="274320" y="3383280"/>
            <a:ext cx="82260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8" name="Text 52"/>
          <p:cNvSpPr/>
          <p:nvPr/>
        </p:nvSpPr>
        <p:spPr>
          <a:xfrm>
            <a:off x="329040" y="341064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C33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39" name="Shape 53"/>
          <p:cNvSpPr/>
          <p:nvPr/>
        </p:nvSpPr>
        <p:spPr>
          <a:xfrm>
            <a:off x="1097280" y="3383280"/>
            <a:ext cx="178272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0" name="Text 54"/>
          <p:cNvSpPr/>
          <p:nvPr/>
        </p:nvSpPr>
        <p:spPr>
          <a:xfrm>
            <a:off x="1152000" y="341064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680µF Polymer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1" name="Shape 55"/>
          <p:cNvSpPr/>
          <p:nvPr/>
        </p:nvSpPr>
        <p:spPr>
          <a:xfrm>
            <a:off x="2880360" y="3383280"/>
            <a:ext cx="534888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2" name="Text 56"/>
          <p:cNvSpPr/>
          <p:nvPr/>
        </p:nvSpPr>
        <p:spPr>
          <a:xfrm>
            <a:off x="2935080" y="341064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Boost output bulk filter capacitor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3" name="Shape 57"/>
          <p:cNvSpPr/>
          <p:nvPr/>
        </p:nvSpPr>
        <p:spPr>
          <a:xfrm>
            <a:off x="274320" y="3657600"/>
            <a:ext cx="82260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4" name="Text 58"/>
          <p:cNvSpPr/>
          <p:nvPr/>
        </p:nvSpPr>
        <p:spPr>
          <a:xfrm>
            <a:off x="329040" y="368496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J1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5" name="Shape 59"/>
          <p:cNvSpPr/>
          <p:nvPr/>
        </p:nvSpPr>
        <p:spPr>
          <a:xfrm>
            <a:off x="1097280" y="3657600"/>
            <a:ext cx="178272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6" name="Text 60"/>
          <p:cNvSpPr/>
          <p:nvPr/>
        </p:nvSpPr>
        <p:spPr>
          <a:xfrm>
            <a:off x="1152000" y="368496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2×20 Pin Header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7" name="Shape 61"/>
          <p:cNvSpPr/>
          <p:nvPr/>
        </p:nvSpPr>
        <p:spPr>
          <a:xfrm>
            <a:off x="2880360" y="3657600"/>
            <a:ext cx="534888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8" name="Text 62"/>
          <p:cNvSpPr/>
          <p:nvPr/>
        </p:nvSpPr>
        <p:spPr>
          <a:xfrm>
            <a:off x="2935080" y="368496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RPi 5 40-pin GPIO extension ribbon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49" name="Shape 63"/>
          <p:cNvSpPr/>
          <p:nvPr/>
        </p:nvSpPr>
        <p:spPr>
          <a:xfrm>
            <a:off x="274320" y="3931920"/>
            <a:ext cx="82260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0" name="Text 64"/>
          <p:cNvSpPr/>
          <p:nvPr/>
        </p:nvSpPr>
        <p:spPr>
          <a:xfrm>
            <a:off x="329040" y="395928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J4, J5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1" name="Shape 65"/>
          <p:cNvSpPr/>
          <p:nvPr/>
        </p:nvSpPr>
        <p:spPr>
          <a:xfrm>
            <a:off x="1097280" y="3931920"/>
            <a:ext cx="178272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2" name="Text 66"/>
          <p:cNvSpPr/>
          <p:nvPr/>
        </p:nvSpPr>
        <p:spPr>
          <a:xfrm>
            <a:off x="1152000" y="395928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JST-SH 4P (QWIIC)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3" name="Shape 67"/>
          <p:cNvSpPr/>
          <p:nvPr/>
        </p:nvSpPr>
        <p:spPr>
          <a:xfrm>
            <a:off x="2880360" y="3931920"/>
            <a:ext cx="5348880" cy="273960"/>
          </a:xfrm>
          <a:prstGeom prst="rect">
            <a:avLst/>
          </a:prstGeom>
          <a:solidFill>
            <a:srgbClr val="1A2E44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4" name="Text 68"/>
          <p:cNvSpPr/>
          <p:nvPr/>
        </p:nvSpPr>
        <p:spPr>
          <a:xfrm>
            <a:off x="2935080" y="395928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I2C expansion — SparkFun QWIIC ecosystem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5" name="Shape 69"/>
          <p:cNvSpPr/>
          <p:nvPr/>
        </p:nvSpPr>
        <p:spPr>
          <a:xfrm>
            <a:off x="274320" y="4206240"/>
            <a:ext cx="82260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6" name="Text 70"/>
          <p:cNvSpPr/>
          <p:nvPr/>
        </p:nvSpPr>
        <p:spPr>
          <a:xfrm>
            <a:off x="329040" y="4233600"/>
            <a:ext cx="73116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J14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7" name="Shape 71"/>
          <p:cNvSpPr/>
          <p:nvPr/>
        </p:nvSpPr>
        <p:spPr>
          <a:xfrm>
            <a:off x="1097280" y="4206240"/>
            <a:ext cx="178272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8" name="Text 72"/>
          <p:cNvSpPr/>
          <p:nvPr/>
        </p:nvSpPr>
        <p:spPr>
          <a:xfrm>
            <a:off x="1152000" y="4233600"/>
            <a:ext cx="169128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USB-C 14P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59" name="Shape 73"/>
          <p:cNvSpPr/>
          <p:nvPr/>
        </p:nvSpPr>
        <p:spPr>
          <a:xfrm>
            <a:off x="2880360" y="4206240"/>
            <a:ext cx="5348880" cy="273960"/>
          </a:xfrm>
          <a:prstGeom prst="rect">
            <a:avLst/>
          </a:prstGeom>
          <a:solidFill>
            <a:srgbClr val="112233"/>
          </a:solidFill>
          <a:ln w="6350">
            <a:solidFill>
              <a:srgbClr val="0D1B2A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0" name="Text 74"/>
          <p:cNvSpPr/>
          <p:nvPr/>
        </p:nvSpPr>
        <p:spPr>
          <a:xfrm>
            <a:off x="2935080" y="4233600"/>
            <a:ext cx="5257440" cy="21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RP2040 USB — BOOTSEL firmware flashing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D1B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0"/>
          <p:cNvSpPr/>
          <p:nvPr/>
        </p:nvSpPr>
        <p:spPr>
          <a:xfrm>
            <a:off x="0" y="0"/>
            <a:ext cx="9143640" cy="502560"/>
          </a:xfrm>
          <a:prstGeom prst="rect">
            <a:avLst/>
          </a:prstGeom>
          <a:solidFill>
            <a:srgbClr val="1A2E44"/>
          </a:solidFill>
          <a:ln w="12700">
            <a:solidFill>
              <a:srgbClr val="1A2E44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2" name="Text 1"/>
          <p:cNvSpPr/>
          <p:nvPr/>
        </p:nvSpPr>
        <p:spPr>
          <a:xfrm>
            <a:off x="274320" y="73080"/>
            <a:ext cx="8686440" cy="36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100" b="1" u="none" spc="400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DEVELOPMENT JOURNEY</a:t>
            </a:r>
            <a:endParaRPr lang="en-IN" sz="11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3" name="Text 2"/>
          <p:cNvSpPr/>
          <p:nvPr/>
        </p:nvSpPr>
        <p:spPr>
          <a:xfrm>
            <a:off x="274320" y="621720"/>
            <a:ext cx="8595000" cy="456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Four iterations from concept to fabrication-ready design</a:t>
            </a:r>
            <a:endParaRPr lang="en-IN" sz="2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4" name="Shape 3"/>
          <p:cNvSpPr/>
          <p:nvPr/>
        </p:nvSpPr>
        <p:spPr>
          <a:xfrm>
            <a:off x="822960" y="3291840"/>
            <a:ext cx="7498080" cy="360"/>
          </a:xfrm>
          <a:prstGeom prst="line">
            <a:avLst/>
          </a:prstGeom>
          <a:ln w="254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-44640" rIns="90000" bIns="-44640" anchor="t" anchorCtr="1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5" name="Shape 4"/>
          <p:cNvSpPr/>
          <p:nvPr/>
        </p:nvSpPr>
        <p:spPr>
          <a:xfrm>
            <a:off x="274320" y="1298520"/>
            <a:ext cx="2011320" cy="18284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6" name="Shape 5"/>
          <p:cNvSpPr/>
          <p:nvPr/>
        </p:nvSpPr>
        <p:spPr>
          <a:xfrm>
            <a:off x="274320" y="1298520"/>
            <a:ext cx="201132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67" name="Text 6"/>
          <p:cNvSpPr/>
          <p:nvPr/>
        </p:nvSpPr>
        <p:spPr>
          <a:xfrm>
            <a:off x="365760" y="1389960"/>
            <a:ext cx="548280" cy="43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01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8" name="Text 7"/>
          <p:cNvSpPr/>
          <p:nvPr/>
        </p:nvSpPr>
        <p:spPr>
          <a:xfrm>
            <a:off x="347400" y="1810440"/>
            <a:ext cx="18741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Schematic Capture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69" name="Text 8"/>
          <p:cNvSpPr/>
          <p:nvPr/>
        </p:nvSpPr>
        <p:spPr>
          <a:xfrm>
            <a:off x="347400" y="2194560"/>
            <a:ext cx="187416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KiCad Eeschema, component selection (LM2577, MCP3008, SS34B), RP2040 co-processor added for GPIO expansion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0" name="Shape 9"/>
          <p:cNvSpPr/>
          <p:nvPr/>
        </p:nvSpPr>
        <p:spPr>
          <a:xfrm>
            <a:off x="1005840" y="3182040"/>
            <a:ext cx="219240" cy="21924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1" name="Shape 10"/>
          <p:cNvSpPr/>
          <p:nvPr/>
        </p:nvSpPr>
        <p:spPr>
          <a:xfrm>
            <a:off x="2450520" y="1298520"/>
            <a:ext cx="2011320" cy="18284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2" name="Shape 11"/>
          <p:cNvSpPr/>
          <p:nvPr/>
        </p:nvSpPr>
        <p:spPr>
          <a:xfrm>
            <a:off x="2450520" y="1298520"/>
            <a:ext cx="201132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3" name="Text 12"/>
          <p:cNvSpPr/>
          <p:nvPr/>
        </p:nvSpPr>
        <p:spPr>
          <a:xfrm>
            <a:off x="2541960" y="1389960"/>
            <a:ext cx="548280" cy="43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02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4" name="Text 13"/>
          <p:cNvSpPr/>
          <p:nvPr/>
        </p:nvSpPr>
        <p:spPr>
          <a:xfrm>
            <a:off x="2523600" y="1810440"/>
            <a:ext cx="18741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PCB Layout &amp; DRC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5" name="Text 14"/>
          <p:cNvSpPr/>
          <p:nvPr/>
        </p:nvSpPr>
        <p:spPr>
          <a:xfrm>
            <a:off x="2523600" y="2194560"/>
            <a:ext cx="187416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4-layer routing, power trace widths, crystal trace matching, USB D+/D– diff pair, JLCPCB DRC compliance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6" name="Shape 15"/>
          <p:cNvSpPr/>
          <p:nvPr/>
        </p:nvSpPr>
        <p:spPr>
          <a:xfrm>
            <a:off x="3182040" y="3182040"/>
            <a:ext cx="219240" cy="21924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7" name="Shape 16"/>
          <p:cNvSpPr/>
          <p:nvPr/>
        </p:nvSpPr>
        <p:spPr>
          <a:xfrm>
            <a:off x="4626720" y="1298520"/>
            <a:ext cx="2011320" cy="18284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78" name="Shape 17"/>
          <p:cNvSpPr/>
          <p:nvPr/>
        </p:nvSpPr>
        <p:spPr>
          <a:xfrm>
            <a:off x="4626720" y="1298520"/>
            <a:ext cx="201132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79" name="Text 18"/>
          <p:cNvSpPr/>
          <p:nvPr/>
        </p:nvSpPr>
        <p:spPr>
          <a:xfrm>
            <a:off x="4718160" y="1389960"/>
            <a:ext cx="548280" cy="43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03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0" name="Text 19"/>
          <p:cNvSpPr/>
          <p:nvPr/>
        </p:nvSpPr>
        <p:spPr>
          <a:xfrm>
            <a:off x="4700160" y="1810440"/>
            <a:ext cx="18741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Software Stack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1" name="Text 20"/>
          <p:cNvSpPr/>
          <p:nvPr/>
        </p:nvSpPr>
        <p:spPr>
          <a:xfrm>
            <a:off x="4700160" y="2194560"/>
            <a:ext cx="187416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Vosk + Ollama + Piper pipeline on RPi 5 hardware, RP2040 firmware on Pico, motor control validated vs L298N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2" name="Shape 21"/>
          <p:cNvSpPr/>
          <p:nvPr/>
        </p:nvSpPr>
        <p:spPr>
          <a:xfrm>
            <a:off x="5358240" y="3182040"/>
            <a:ext cx="219240" cy="21924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3" name="Shape 22"/>
          <p:cNvSpPr/>
          <p:nvPr/>
        </p:nvSpPr>
        <p:spPr>
          <a:xfrm>
            <a:off x="6803280" y="1298520"/>
            <a:ext cx="2011320" cy="1828440"/>
          </a:xfrm>
          <a:prstGeom prst="rect">
            <a:avLst/>
          </a:prstGeom>
          <a:solidFill>
            <a:srgbClr val="1A2E44"/>
          </a:solidFill>
          <a:ln w="12700">
            <a:solidFill>
              <a:srgbClr val="0077A8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4" name="Shape 23"/>
          <p:cNvSpPr/>
          <p:nvPr/>
        </p:nvSpPr>
        <p:spPr>
          <a:xfrm>
            <a:off x="6803280" y="1298520"/>
            <a:ext cx="2011320" cy="63720"/>
          </a:xfrm>
          <a:prstGeom prst="rect">
            <a:avLst/>
          </a:prstGeom>
          <a:solidFill>
            <a:srgbClr val="00B4D8"/>
          </a:solidFill>
          <a:ln w="12700">
            <a:solidFill>
              <a:srgbClr val="00B4D8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19080" rIns="90000" bIns="1908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5" name="Text 24"/>
          <p:cNvSpPr/>
          <p:nvPr/>
        </p:nvSpPr>
        <p:spPr>
          <a:xfrm>
            <a:off x="6894720" y="1389960"/>
            <a:ext cx="548280" cy="438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800" b="1" u="none" strike="noStrike">
                <a:solidFill>
                  <a:srgbClr val="00B4D8"/>
                </a:solidFill>
                <a:effectLst/>
                <a:uFillTx/>
                <a:latin typeface="Calibri"/>
                <a:ea typeface="Calibri"/>
              </a:rPr>
              <a:t>04</a:t>
            </a:r>
            <a:endParaRPr lang="en-IN" sz="2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6" name="Text 25"/>
          <p:cNvSpPr/>
          <p:nvPr/>
        </p:nvSpPr>
        <p:spPr>
          <a:xfrm>
            <a:off x="6876360" y="1810440"/>
            <a:ext cx="1874160" cy="347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1" u="none" strike="noStrike">
                <a:solidFill>
                  <a:srgbClr val="FFFFFF"/>
                </a:solidFill>
                <a:effectLst/>
                <a:uFillTx/>
                <a:latin typeface="Calibri"/>
                <a:ea typeface="Calibri"/>
              </a:rPr>
              <a:t>Display &amp; Integration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7" name="Text 26"/>
          <p:cNvSpPr/>
          <p:nvPr/>
        </p:nvSpPr>
        <p:spPr>
          <a:xfrm>
            <a:off x="6876360" y="2194560"/>
            <a:ext cx="1874160" cy="91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0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I2C HAT → DSI migration, RP2040 UART integration, wireless control, AI vision in active development</a:t>
            </a:r>
            <a:endParaRPr lang="en-IN" sz="10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88" name="Shape 27"/>
          <p:cNvSpPr/>
          <p:nvPr/>
        </p:nvSpPr>
        <p:spPr>
          <a:xfrm>
            <a:off x="7534800" y="3182040"/>
            <a:ext cx="219240" cy="21924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FFFFFF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289" name="Shape 28"/>
          <p:cNvSpPr/>
          <p:nvPr/>
        </p:nvSpPr>
        <p:spPr>
          <a:xfrm>
            <a:off x="274320" y="3639240"/>
            <a:ext cx="8595000" cy="1279800"/>
          </a:xfrm>
          <a:prstGeom prst="rect">
            <a:avLst/>
          </a:prstGeom>
          <a:solidFill>
            <a:srgbClr val="1A2E44"/>
          </a:solidFill>
          <a:ln w="12700">
            <a:solidFill>
              <a:srgbClr val="FF6B35"/>
            </a:solidFill>
            <a:round/>
          </a:ln>
          <a:effectLst>
            <a:outerShdw algn="bl" blurRad="101520" dir="8100000" dist="37674" kx="0" ky="0" rotWithShape="0" sx="100000" sy="100000">
              <a:srgbClr val="000000">
                <a:alpha val="20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tIns="45000" rIns="90000" bIns="45000" anchor="t">
            <a:noAutofit/>
          </a:bodyPr>
          <a:p>
            <a:endParaRPr lang="en-IN" sz="18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pic>
        <p:nvPicPr>
          <p:cNvPr id="290" name="Image 0" descr="preencoded.png"/>
          <p:cNvPicPr/>
          <p:nvPr/>
        </p:nvPicPr>
        <p:blipFill>
          <a:blip r:embed="rId1"/>
          <a:stretch/>
        </p:blipFill>
        <p:spPr>
          <a:xfrm>
            <a:off x="411480" y="3794760"/>
            <a:ext cx="411120" cy="4111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91" name="Text 29"/>
          <p:cNvSpPr/>
          <p:nvPr/>
        </p:nvSpPr>
        <p:spPr>
          <a:xfrm>
            <a:off x="914400" y="3703320"/>
            <a:ext cx="2742840" cy="3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300" b="1" u="none" strike="noStrike">
                <a:solidFill>
                  <a:srgbClr val="FF6B35"/>
                </a:solidFill>
                <a:effectLst/>
                <a:uFillTx/>
                <a:latin typeface="Calibri"/>
                <a:ea typeface="Calibri"/>
              </a:rPr>
              <a:t>Current Status</a:t>
            </a:r>
            <a:endParaRPr lang="en-IN" sz="13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92" name="Text 30"/>
          <p:cNvSpPr/>
          <p:nvPr/>
        </p:nvSpPr>
        <p:spPr>
          <a:xfrm>
            <a:off x="914400" y="4041720"/>
            <a:ext cx="7772040" cy="77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tIns="0" rIns="0" bIns="0" anchor="ctr">
            <a:noAutofit/>
          </a:bodyPr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1200" b="0" u="none" strike="noStrike">
                <a:solidFill>
                  <a:srgbClr val="B0BEC5"/>
                </a:solidFill>
                <a:effectLst/>
                <a:uFillTx/>
                <a:latin typeface="Calibri"/>
                <a:ea typeface="Calibri"/>
              </a:rPr>
              <a:t>PCB fully routed and validated in KiCad. Software stack running on RPi 5 hardware. Pending: physical JLCPCB fabrication and AI vision integration.</a:t>
            </a:r>
            <a:endParaRPr lang="en-IN" sz="1200" b="0" u="none" strike="noStrik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 pitchFamily="0" charset="1"/>
        <a:ea typeface=""/>
        <a:cs typeface=""/>
      </a:majorFont>
      <a:minorFont>
        <a:latin typeface="Calibri" panose="020F0502020204030204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Application>LibreOffice/26.2.1.2$Windows_X86_64 LibreOffice_project/620$Build-2</Application>
  <AppVersion>15.0000</AppVersion>
  <Words>0</Words>
  <Paragraphs>0</Paragraphs>
  <Company>PptxGenJS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2026-04-09T12:14:43Z</dcterms:created>
  <dc:creator>Sameed Ahmed</dc:creator>
  <dc:description/>
  <dc:language>en-IN</dc:language>
  <cp:lastModifiedBy/>
  <dcterms:modified xsi:type="dcterms:W3CDTF">2026-04-09T17:53:57Z</dcterms:modified>
  <cp:revision>2</cp:revision>
  <dc:subject>PptxGenJS Presentation</dc:subject>
  <dc:title>Lumio V2 – Intelligent Educational Robot Platform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12</vt:i4>
  </property>
  <property fmtid="{D5CDD505-2E9C-101B-9397-08002B2CF9AE}" pid="3" name="PresentationFormat">
    <vt:lpwstr>On-screen Show (16:9)</vt:lpwstr>
  </property>
  <property fmtid="{D5CDD505-2E9C-101B-9397-08002B2CF9AE}" pid="4" name="Slides">
    <vt:i4>12</vt:i4>
  </property>
</Properties>
</file>