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/>
  <p:notesSz cx="51435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pPr algn="ctr"/>
            <a:r>
              <a:rPr lang="en-IN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move the slide</a:t>
            </a:r>
            <a:endParaRPr lang="en-IN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p>
            <a:pPr indent="0" algn="l">
              <a:buNone/>
            </a:pPr>
            <a:r>
              <a: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  <a:endParaRPr lang="en-IN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p>
            <a:pPr indent="0" algn="l">
              <a:buNone/>
            </a:pPr>
            <a:r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l">
              <a:buNone/>
              <a:def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l">
              <a:buNone/>
            </a:pPr>
            <a:r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68D0425A-BC2B-4321-9160-2476CB737684}" type="slidenum"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7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2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F8DA29E-8AFF-4825-A2E3-4DEA219AF61F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9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9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95ABE21-988E-49E9-903B-B5FBBE6B73C5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50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2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21C319E8-4267-454F-905D-36D2CACA6D9A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50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5" name="PlaceHolder 3"/>
          <p:cNvSpPr>
            <a:spLocks noGrp="1"/>
          </p:cNvSpPr>
          <p:nvPr>
            <p:ph type="sldNum" idx="15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8EAD879-12E1-4E36-B3B7-E24D25011D17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50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08" name="PlaceHolder 3"/>
          <p:cNvSpPr>
            <a:spLocks noGrp="1"/>
          </p:cNvSpPr>
          <p:nvPr>
            <p:ph type="sldNum" idx="16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B359657-859E-4654-BF38-2B89C3B9FC5F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51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1" name="PlaceHolder 3"/>
          <p:cNvSpPr>
            <a:spLocks noGrp="1"/>
          </p:cNvSpPr>
          <p:nvPr>
            <p:ph type="sldNum" idx="17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B720B85-0899-4EAF-9340-42756F79C0B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51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4" name="PlaceHolder 3"/>
          <p:cNvSpPr>
            <a:spLocks noGrp="1"/>
          </p:cNvSpPr>
          <p:nvPr>
            <p:ph type="sldNum" idx="18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140DB10D-4D15-42B7-B333-309F6B9245E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51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7" name="PlaceHolder 3"/>
          <p:cNvSpPr>
            <a:spLocks noGrp="1"/>
          </p:cNvSpPr>
          <p:nvPr>
            <p:ph type="sldNum" idx="19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3AC0DA0-A760-4FDF-911A-D3F8A8AF066B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5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1B4570A7-FD51-492E-A9AB-8A3E5D4B13F1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7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8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9F68B2C1-3E8B-4E30-AA39-77781B2676F1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8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1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D6F1565-CDFF-47EE-A710-A7FDC3E50A2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8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4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8E54DD1D-B612-4094-8792-8E314E2784FD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8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87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6C79376-FFD5-46B5-9F66-F236991CC2E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8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0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4CBE4757-5479-4C5C-B7F2-7AC9C3352B3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9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3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D40F1634-110B-4AD5-AC29-8FF6B65FBB2A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5320" cy="3085200"/>
          </a:xfrm>
          <a:prstGeom prst="rect">
            <a:avLst/>
          </a:prstGeom>
          <a:ln w="0">
            <a:noFill/>
          </a:ln>
        </p:spPr>
      </p:sp>
      <p:sp>
        <p:nvSpPr>
          <p:cNvPr id="49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5320" cy="3599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6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0720" cy="457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pos="0" algn="l"/>
              </a:tabLst>
            </a:pPr>
            <a:fld id="{03E5FEE7-6BC4-4DE2-B404-962DBC138D72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1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 lang="en-IN" sz="4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</a:pPr>
            <a:r>
              <a:rPr lang="en-IN" sz="4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title text format</a:t>
            </a:r>
            <a:endParaRPr lang="en-IN" sz="4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32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1pPr>
            <a:lvl2pPr lvl="1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IN" sz="28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2pPr>
            <a:lvl3pPr lvl="2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4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3pPr>
            <a:lvl4pPr lvl="3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4pPr>
            <a:lvl5pPr lvl="4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5pPr>
            <a:lvl6pPr lvl="5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6pPr>
            <a:lvl7pPr lvl="6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3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  <a:endParaRPr lang="en-IN" sz="3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864000" lvl="1" indent="-324000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N" sz="2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296000" lvl="2" indent="-288000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1728000" lvl="3" indent="-216000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  <a:endParaRPr lang="en-IN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160000" lvl="4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  <a:endParaRPr lang="en-IN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2592000" lvl="5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  <a:endParaRPr lang="en-IN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marL="3024000" lvl="6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  <a:endParaRPr lang="en-IN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0"/>
          <p:cNvSpPr/>
          <p:nvPr/>
        </p:nvSpPr>
        <p:spPr>
          <a:xfrm>
            <a:off x="0" y="0"/>
            <a:ext cx="254880" cy="51426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" name="Shape 1"/>
          <p:cNvSpPr/>
          <p:nvPr/>
        </p:nvSpPr>
        <p:spPr>
          <a:xfrm>
            <a:off x="6217920" y="-548640"/>
            <a:ext cx="4113720" cy="4113720"/>
          </a:xfrm>
          <a:prstGeom prst="ellipse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Shape 2"/>
          <p:cNvSpPr/>
          <p:nvPr/>
        </p:nvSpPr>
        <p:spPr>
          <a:xfrm>
            <a:off x="6858000" y="-91440"/>
            <a:ext cx="2925000" cy="2925000"/>
          </a:xfrm>
          <a:prstGeom prst="ellipse">
            <a:avLst/>
          </a:prstGeom>
          <a:solidFill>
            <a:srgbClr val="C97A1A">
              <a:alpha val="18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" name="Text 3"/>
          <p:cNvSpPr/>
          <p:nvPr/>
        </p:nvSpPr>
        <p:spPr>
          <a:xfrm>
            <a:off x="548640" y="1392120"/>
            <a:ext cx="63997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400" b="1" u="none" spc="1001" strike="noStrike">
                <a:solidFill>
                  <a:srgbClr val="C97A1A"/>
                </a:solidFill>
                <a:effectLst/>
                <a:uFillTx/>
                <a:latin typeface="Georgia"/>
                <a:ea typeface="Georgia"/>
              </a:rPr>
              <a:t>INTERNSHIP REPORT</a:t>
            </a:r>
            <a:endParaRPr lang="en-IN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" name="Text 4"/>
          <p:cNvSpPr/>
          <p:nvPr/>
        </p:nvSpPr>
        <p:spPr>
          <a:xfrm>
            <a:off x="548640" y="2493360"/>
            <a:ext cx="68569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700" b="0" i="1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An 8-month internship report with SonyTech IT Company</a:t>
            </a:r>
            <a:endParaRPr lang="en-IN" sz="17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" name="Shape 5"/>
          <p:cNvSpPr/>
          <p:nvPr/>
        </p:nvSpPr>
        <p:spPr>
          <a:xfrm>
            <a:off x="548640" y="2952360"/>
            <a:ext cx="3199320" cy="2628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-17640" rIns="90000" bIns="-1764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" name="Text 6"/>
          <p:cNvSpPr/>
          <p:nvPr/>
        </p:nvSpPr>
        <p:spPr>
          <a:xfrm>
            <a:off x="548640" y="3035160"/>
            <a:ext cx="45709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Internship Field Report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" name="Text 7"/>
          <p:cNvSpPr/>
          <p:nvPr/>
        </p:nvSpPr>
        <p:spPr>
          <a:xfrm>
            <a:off x="548640" y="3492360"/>
            <a:ext cx="54853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Sameed Ahmed</a:t>
            </a:r>
            <a:r>
              <a:rPr lang="en-US" sz="120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 · 2VX22CB043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" name="Text 8"/>
          <p:cNvSpPr/>
          <p:nvPr/>
        </p:nvSpPr>
        <p:spPr>
          <a:xfrm>
            <a:off x="548640" y="3812400"/>
            <a:ext cx="54853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SonyTech IT Company · Aug 2025 – Apr 2026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Text 9"/>
          <p:cNvSpPr/>
          <p:nvPr/>
        </p:nvSpPr>
        <p:spPr>
          <a:xfrm>
            <a:off x="548640" y="4105080"/>
            <a:ext cx="5485320" cy="227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VTU, Belagavi · CSE &amp; Business Systems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" name="Shape 10"/>
          <p:cNvSpPr/>
          <p:nvPr/>
        </p:nvSpPr>
        <p:spPr>
          <a:xfrm>
            <a:off x="7609320" y="648000"/>
            <a:ext cx="1461960" cy="146196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" name="Text 11"/>
          <p:cNvSpPr/>
          <p:nvPr/>
        </p:nvSpPr>
        <p:spPr>
          <a:xfrm>
            <a:off x="7600320" y="627120"/>
            <a:ext cx="146196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🤖</a:t>
            </a:r>
            <a:endParaRPr lang="en-IN" sz="4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9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0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TESTING &amp; QA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1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Testing &amp; Quality Assurance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2" name="Shape 4"/>
          <p:cNvSpPr/>
          <p:nvPr/>
        </p:nvSpPr>
        <p:spPr>
          <a:xfrm>
            <a:off x="365760" y="1325880"/>
            <a:ext cx="2010600" cy="3473640"/>
          </a:xfrm>
          <a:prstGeom prst="rect">
            <a:avLst/>
          </a:prstGeom>
          <a:solidFill>
            <a:srgbClr val="1C0F00"/>
          </a:solidFill>
          <a:ln w="190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3" name="Text 5"/>
          <p:cNvSpPr/>
          <p:nvPr/>
        </p:nvSpPr>
        <p:spPr>
          <a:xfrm>
            <a:off x="365760" y="1645920"/>
            <a:ext cx="201060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5200" b="1" u="none" strike="noStrike">
                <a:solidFill>
                  <a:srgbClr val="C97A1A"/>
                </a:solidFill>
                <a:effectLst/>
                <a:uFillTx/>
                <a:latin typeface="Georgia"/>
                <a:ea typeface="Georgia"/>
              </a:rPr>
              <a:t>40+</a:t>
            </a:r>
            <a:endParaRPr lang="en-IN" sz="5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4" name="Text 6"/>
          <p:cNvSpPr/>
          <p:nvPr/>
        </p:nvSpPr>
        <p:spPr>
          <a:xfrm>
            <a:off x="365760" y="2651760"/>
            <a:ext cx="20106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integration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test cases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5" name="Text 7"/>
          <p:cNvSpPr/>
          <p:nvPr/>
        </p:nvSpPr>
        <p:spPr>
          <a:xfrm>
            <a:off x="365760" y="3310200"/>
            <a:ext cx="201060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all passing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at close-out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6" name="Shape 8"/>
          <p:cNvSpPr/>
          <p:nvPr/>
        </p:nvSpPr>
        <p:spPr>
          <a:xfrm>
            <a:off x="2606040" y="1325880"/>
            <a:ext cx="6171120" cy="80352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7" name="Shape 9"/>
          <p:cNvSpPr/>
          <p:nvPr/>
        </p:nvSpPr>
        <p:spPr>
          <a:xfrm>
            <a:off x="2606040" y="1325880"/>
            <a:ext cx="53640" cy="80352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8" name="Text 10"/>
          <p:cNvSpPr/>
          <p:nvPr/>
        </p:nvSpPr>
        <p:spPr>
          <a:xfrm>
            <a:off x="2788920" y="1389960"/>
            <a:ext cx="58510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Mock HAL Injection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9" name="Text 11"/>
          <p:cNvSpPr/>
          <p:nvPr/>
        </p:nvSpPr>
        <p:spPr>
          <a:xfrm>
            <a:off x="2788920" y="1664280"/>
            <a:ext cx="58510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MockMotorHAL, MockSensorHAL — complete unit tests with zero hardware dependency. Tests run on any machine.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0" name="Shape 12"/>
          <p:cNvSpPr/>
          <p:nvPr/>
        </p:nvSpPr>
        <p:spPr>
          <a:xfrm>
            <a:off x="2606040" y="2203560"/>
            <a:ext cx="6171120" cy="80352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1" name="Shape 13"/>
          <p:cNvSpPr/>
          <p:nvPr/>
        </p:nvSpPr>
        <p:spPr>
          <a:xfrm>
            <a:off x="2606040" y="2203560"/>
            <a:ext cx="53640" cy="80352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2" name="Text 14"/>
          <p:cNvSpPr/>
          <p:nvPr/>
        </p:nvSpPr>
        <p:spPr>
          <a:xfrm>
            <a:off x="2788920" y="2267640"/>
            <a:ext cx="58510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Concurrent Testing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3" name="Text 15"/>
          <p:cNvSpPr/>
          <p:nvPr/>
        </p:nvSpPr>
        <p:spPr>
          <a:xfrm>
            <a:off x="2788920" y="2541960"/>
            <a:ext cx="58510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threading.Barrier for synchronised multi-thread test scenarios. Time-frozen assertions via unittest.mock.patch.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4" name="Shape 16"/>
          <p:cNvSpPr/>
          <p:nvPr/>
        </p:nvSpPr>
        <p:spPr>
          <a:xfrm>
            <a:off x="2606040" y="3081600"/>
            <a:ext cx="6171120" cy="80352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5" name="Shape 17"/>
          <p:cNvSpPr/>
          <p:nvPr/>
        </p:nvSpPr>
        <p:spPr>
          <a:xfrm>
            <a:off x="2606040" y="3081600"/>
            <a:ext cx="53640" cy="80352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6" name="Text 18"/>
          <p:cNvSpPr/>
          <p:nvPr/>
        </p:nvSpPr>
        <p:spPr>
          <a:xfrm>
            <a:off x="2788920" y="3145680"/>
            <a:ext cx="58510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Integration Scenarios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7" name="Text 19"/>
          <p:cNvSpPr/>
          <p:nvPr/>
        </p:nvSpPr>
        <p:spPr>
          <a:xfrm>
            <a:off x="2788920" y="3420000"/>
            <a:ext cx="58510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Full command pipeline, obstacle abort, emergency stop under all pathways, network outage recovery.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8" name="Shape 20"/>
          <p:cNvSpPr/>
          <p:nvPr/>
        </p:nvSpPr>
        <p:spPr>
          <a:xfrm>
            <a:off x="2606040" y="3959280"/>
            <a:ext cx="6171120" cy="80352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9" name="Shape 21"/>
          <p:cNvSpPr/>
          <p:nvPr/>
        </p:nvSpPr>
        <p:spPr>
          <a:xfrm>
            <a:off x="2606040" y="3959280"/>
            <a:ext cx="53640" cy="80352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0" name="Text 22"/>
          <p:cNvSpPr/>
          <p:nvPr/>
        </p:nvSpPr>
        <p:spPr>
          <a:xfrm>
            <a:off x="2788920" y="4023360"/>
            <a:ext cx="585108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Systematic Design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Text 23"/>
          <p:cNvSpPr/>
          <p:nvPr/>
        </p:nvSpPr>
        <p:spPr>
          <a:xfrm>
            <a:off x="2788920" y="4297680"/>
            <a:ext cx="5851080" cy="383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Equivalence partitioning + boundary value analysis for parser test cases. Severity/effort matrix for debt triage.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2" name="Text 24"/>
          <p:cNvSpPr/>
          <p:nvPr/>
        </p:nvSpPr>
        <p:spPr>
          <a:xfrm>
            <a:off x="2606040" y="4827960"/>
            <a:ext cx="61711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HAL abstraction was the single most impactful architectural decision — it made the entire test suite possible.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4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5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CROSS-TEAM WORK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6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Cross-Team Software Contributions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7" name="Text 4"/>
          <p:cNvSpPr/>
          <p:nvPr/>
        </p:nvSpPr>
        <p:spPr>
          <a:xfrm>
            <a:off x="457200" y="1261800"/>
            <a:ext cx="822852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i="1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Weeks 2–3: assisted another SonyTech product team with critical bug fixes in a Flask/SQLite web application (details kept proprietary).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8" name="Shape 5"/>
          <p:cNvSpPr/>
          <p:nvPr/>
        </p:nvSpPr>
        <p:spPr>
          <a:xfrm>
            <a:off x="365760" y="1783080"/>
            <a:ext cx="4159440" cy="13248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Shape 6"/>
          <p:cNvSpPr/>
          <p:nvPr/>
        </p:nvSpPr>
        <p:spPr>
          <a:xfrm>
            <a:off x="365760" y="1783080"/>
            <a:ext cx="41594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0" name="Text 7"/>
          <p:cNvSpPr/>
          <p:nvPr/>
        </p:nvSpPr>
        <p:spPr>
          <a:xfrm>
            <a:off x="457200" y="192024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🔒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1" name="Text 8"/>
          <p:cNvSpPr/>
          <p:nvPr/>
        </p:nvSpPr>
        <p:spPr>
          <a:xfrm>
            <a:off x="1143000" y="1892880"/>
            <a:ext cx="324504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Concurrency Bug Fix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2" name="Text 9"/>
          <p:cNvSpPr/>
          <p:nvPr/>
        </p:nvSpPr>
        <p:spPr>
          <a:xfrm>
            <a:off x="1143000" y="2212920"/>
            <a:ext cx="324504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Traced and resolved a Flask-SocketIO race condition under concurrent client load. Refactored session state to a thread-safe Queue-based architecture, maintaining full backward compatibility.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3" name="Shape 10"/>
          <p:cNvSpPr/>
          <p:nvPr/>
        </p:nvSpPr>
        <p:spPr>
          <a:xfrm>
            <a:off x="4800600" y="1783080"/>
            <a:ext cx="4159440" cy="13248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4" name="Shape 11"/>
          <p:cNvSpPr/>
          <p:nvPr/>
        </p:nvSpPr>
        <p:spPr>
          <a:xfrm>
            <a:off x="4800600" y="1783080"/>
            <a:ext cx="41594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5" name="Text 12"/>
          <p:cNvSpPr/>
          <p:nvPr/>
        </p:nvSpPr>
        <p:spPr>
          <a:xfrm>
            <a:off x="4892040" y="192024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🗄️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6" name="Text 13"/>
          <p:cNvSpPr/>
          <p:nvPr/>
        </p:nvSpPr>
        <p:spPr>
          <a:xfrm>
            <a:off x="5577840" y="1892880"/>
            <a:ext cx="324504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SQL Data Integrity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7" name="Text 14"/>
          <p:cNvSpPr/>
          <p:nvPr/>
        </p:nvSpPr>
        <p:spPr>
          <a:xfrm>
            <a:off x="5577840" y="2212920"/>
            <a:ext cx="324504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Fixed a silent data truncation bug in a report export endpoint — no exception raised, identified through careful data comparison. Used SQLite PRAGMA integrity_check during debugging.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8" name="Shape 15"/>
          <p:cNvSpPr/>
          <p:nvPr/>
        </p:nvSpPr>
        <p:spPr>
          <a:xfrm>
            <a:off x="365760" y="3246120"/>
            <a:ext cx="4159440" cy="13248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9" name="Shape 16"/>
          <p:cNvSpPr/>
          <p:nvPr/>
        </p:nvSpPr>
        <p:spPr>
          <a:xfrm>
            <a:off x="365760" y="3246120"/>
            <a:ext cx="41594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0" name="Text 17"/>
          <p:cNvSpPr/>
          <p:nvPr/>
        </p:nvSpPr>
        <p:spPr>
          <a:xfrm>
            <a:off x="457200" y="338328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📦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1" name="Text 18"/>
          <p:cNvSpPr/>
          <p:nvPr/>
        </p:nvSpPr>
        <p:spPr>
          <a:xfrm>
            <a:off x="1143000" y="3355920"/>
            <a:ext cx="324504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Dependency Management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2" name="Text 19"/>
          <p:cNvSpPr/>
          <p:nvPr/>
        </p:nvSpPr>
        <p:spPr>
          <a:xfrm>
            <a:off x="1143000" y="3675960"/>
            <a:ext cx="324504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Resolved a transitive Python dependency conflict in requirements. Introduced pip-compile for deterministic builds and transitive dependency pinning.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3" name="Shape 20"/>
          <p:cNvSpPr/>
          <p:nvPr/>
        </p:nvSpPr>
        <p:spPr>
          <a:xfrm>
            <a:off x="4800600" y="3246120"/>
            <a:ext cx="4159440" cy="13248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4" name="Shape 21"/>
          <p:cNvSpPr/>
          <p:nvPr/>
        </p:nvSpPr>
        <p:spPr>
          <a:xfrm>
            <a:off x="4800600" y="3246120"/>
            <a:ext cx="41594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5" name="Text 22"/>
          <p:cNvSpPr/>
          <p:nvPr/>
        </p:nvSpPr>
        <p:spPr>
          <a:xfrm>
            <a:off x="4892040" y="338328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📋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6" name="Text 23"/>
          <p:cNvSpPr/>
          <p:nvPr/>
        </p:nvSpPr>
        <p:spPr>
          <a:xfrm>
            <a:off x="5577840" y="3355920"/>
            <a:ext cx="324504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Structured Logging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7" name="Text 24"/>
          <p:cNvSpPr/>
          <p:nvPr/>
        </p:nvSpPr>
        <p:spPr>
          <a:xfrm>
            <a:off x="5577840" y="3675960"/>
            <a:ext cx="3245040" cy="803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Added rotating-file logging across the codebase with structured log levels — replacing ad-hoc print statements and enabling production-grade observability.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8" name="Text 25"/>
          <p:cNvSpPr/>
          <p:nvPr/>
        </p:nvSpPr>
        <p:spPr>
          <a:xfrm>
            <a:off x="457200" y="4827960"/>
            <a:ext cx="82285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Left the codebase in measurably better condition than found — a principle reinforced throughout the internship.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0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1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SKILLS GAINED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2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Technical Skills Developed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3" name="Shape 4"/>
          <p:cNvSpPr/>
          <p:nvPr/>
        </p:nvSpPr>
        <p:spPr>
          <a:xfrm>
            <a:off x="320040" y="1371600"/>
            <a:ext cx="2742120" cy="351936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4" name="Shape 5"/>
          <p:cNvSpPr/>
          <p:nvPr/>
        </p:nvSpPr>
        <p:spPr>
          <a:xfrm>
            <a:off x="320040" y="1371600"/>
            <a:ext cx="27421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5" name="Text 6"/>
          <p:cNvSpPr/>
          <p:nvPr/>
        </p:nvSpPr>
        <p:spPr>
          <a:xfrm>
            <a:off x="411480" y="1481400"/>
            <a:ext cx="2559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Embedded Hardware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6" name="Shape 7"/>
          <p:cNvSpPr/>
          <p:nvPr/>
        </p:nvSpPr>
        <p:spPr>
          <a:xfrm>
            <a:off x="457200" y="2002680"/>
            <a:ext cx="108720" cy="1087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7" name="Text 8"/>
          <p:cNvSpPr/>
          <p:nvPr/>
        </p:nvSpPr>
        <p:spPr>
          <a:xfrm>
            <a:off x="640080" y="193860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KiCad schematic, PCB layout, DRC, Gerber, JLCPCB PCBA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8" name="Shape 9"/>
          <p:cNvSpPr/>
          <p:nvPr/>
        </p:nvSpPr>
        <p:spPr>
          <a:xfrm>
            <a:off x="457200" y="2551320"/>
            <a:ext cx="108720" cy="1087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9" name="Text 10"/>
          <p:cNvSpPr/>
          <p:nvPr/>
        </p:nvSpPr>
        <p:spPr>
          <a:xfrm>
            <a:off x="640080" y="248724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Boost converter design from voltage equation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0" name="Shape 11"/>
          <p:cNvSpPr/>
          <p:nvPr/>
        </p:nvSpPr>
        <p:spPr>
          <a:xfrm>
            <a:off x="457200" y="3099960"/>
            <a:ext cx="108720" cy="1087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1" name="Text 12"/>
          <p:cNvSpPr/>
          <p:nvPr/>
        </p:nvSpPr>
        <p:spPr>
          <a:xfrm>
            <a:off x="640080" y="303588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Motor flyback &amp; Schottky diode selection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2" name="Shape 13"/>
          <p:cNvSpPr/>
          <p:nvPr/>
        </p:nvSpPr>
        <p:spPr>
          <a:xfrm>
            <a:off x="457200" y="3648600"/>
            <a:ext cx="108720" cy="1087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3" name="Text 14"/>
          <p:cNvSpPr/>
          <p:nvPr/>
        </p:nvSpPr>
        <p:spPr>
          <a:xfrm>
            <a:off x="640080" y="358452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Crystal load capacitor calculation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4" name="Shape 15"/>
          <p:cNvSpPr/>
          <p:nvPr/>
        </p:nvSpPr>
        <p:spPr>
          <a:xfrm>
            <a:off x="457200" y="4197240"/>
            <a:ext cx="108720" cy="1087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5" name="Text 16"/>
          <p:cNvSpPr/>
          <p:nvPr/>
        </p:nvSpPr>
        <p:spPr>
          <a:xfrm>
            <a:off x="640080" y="413316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Staged board bring-up with pass/fail criteria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6" name="Shape 17"/>
          <p:cNvSpPr/>
          <p:nvPr/>
        </p:nvSpPr>
        <p:spPr>
          <a:xfrm>
            <a:off x="3264480" y="1371600"/>
            <a:ext cx="2742120" cy="351936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7" name="Shape 18"/>
          <p:cNvSpPr/>
          <p:nvPr/>
        </p:nvSpPr>
        <p:spPr>
          <a:xfrm>
            <a:off x="3264480" y="1371600"/>
            <a:ext cx="2742120" cy="72000"/>
          </a:xfrm>
          <a:prstGeom prst="rect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8" name="Text 19"/>
          <p:cNvSpPr/>
          <p:nvPr/>
        </p:nvSpPr>
        <p:spPr>
          <a:xfrm>
            <a:off x="3355920" y="1481400"/>
            <a:ext cx="2559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C4881A"/>
                </a:solidFill>
                <a:effectLst/>
                <a:uFillTx/>
                <a:latin typeface="Calibri"/>
                <a:ea typeface="Calibri"/>
              </a:rPr>
              <a:t>Firmware &amp; Software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9" name="Shape 20"/>
          <p:cNvSpPr/>
          <p:nvPr/>
        </p:nvSpPr>
        <p:spPr>
          <a:xfrm>
            <a:off x="3401640" y="2002680"/>
            <a:ext cx="108720" cy="108720"/>
          </a:xfrm>
          <a:prstGeom prst="ellipse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0" name="Text 21"/>
          <p:cNvSpPr/>
          <p:nvPr/>
        </p:nvSpPr>
        <p:spPr>
          <a:xfrm>
            <a:off x="3584520" y="193860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HAL abstraction pattern in Python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1" name="Shape 22"/>
          <p:cNvSpPr/>
          <p:nvPr/>
        </p:nvSpPr>
        <p:spPr>
          <a:xfrm>
            <a:off x="3401640" y="2551320"/>
            <a:ext cx="108720" cy="108720"/>
          </a:xfrm>
          <a:prstGeom prst="ellipse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2" name="Text 23"/>
          <p:cNvSpPr/>
          <p:nvPr/>
        </p:nvSpPr>
        <p:spPr>
          <a:xfrm>
            <a:off x="3584520" y="248724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Multi-threaded concurrent programming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3" name="Shape 24"/>
          <p:cNvSpPr/>
          <p:nvPr/>
        </p:nvSpPr>
        <p:spPr>
          <a:xfrm>
            <a:off x="3401640" y="3099960"/>
            <a:ext cx="108720" cy="108720"/>
          </a:xfrm>
          <a:prstGeom prst="ellipse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4" name="Text 25"/>
          <p:cNvSpPr/>
          <p:nvPr/>
        </p:nvSpPr>
        <p:spPr>
          <a:xfrm>
            <a:off x="3584520" y="303588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Custom I2C/SPI sensor drivers from datasheets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5" name="Shape 26"/>
          <p:cNvSpPr/>
          <p:nvPr/>
        </p:nvSpPr>
        <p:spPr>
          <a:xfrm>
            <a:off x="3401640" y="3648600"/>
            <a:ext cx="108720" cy="108720"/>
          </a:xfrm>
          <a:prstGeom prst="ellipse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6" name="Text 27"/>
          <p:cNvSpPr/>
          <p:nvPr/>
        </p:nvSpPr>
        <p:spPr>
          <a:xfrm>
            <a:off x="3584520" y="358452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Raw-to-SI unit conversion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7" name="Shape 28"/>
          <p:cNvSpPr/>
          <p:nvPr/>
        </p:nvSpPr>
        <p:spPr>
          <a:xfrm>
            <a:off x="3401640" y="4197240"/>
            <a:ext cx="108720" cy="108720"/>
          </a:xfrm>
          <a:prstGeom prst="ellipse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8" name="Text 29"/>
          <p:cNvSpPr/>
          <p:nvPr/>
        </p:nvSpPr>
        <p:spPr>
          <a:xfrm>
            <a:off x="3584520" y="413316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Semantic versioning &amp; Git conventions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9" name="Shape 30"/>
          <p:cNvSpPr/>
          <p:nvPr/>
        </p:nvSpPr>
        <p:spPr>
          <a:xfrm>
            <a:off x="6208920" y="1371600"/>
            <a:ext cx="2742120" cy="351936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0" name="Shape 31"/>
          <p:cNvSpPr/>
          <p:nvPr/>
        </p:nvSpPr>
        <p:spPr>
          <a:xfrm>
            <a:off x="6208920" y="1371600"/>
            <a:ext cx="2742120" cy="72000"/>
          </a:xfrm>
          <a:prstGeom prst="rect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1" name="Text 32"/>
          <p:cNvSpPr/>
          <p:nvPr/>
        </p:nvSpPr>
        <p:spPr>
          <a:xfrm>
            <a:off x="6300360" y="1481400"/>
            <a:ext cx="2559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A06820"/>
                </a:solidFill>
                <a:effectLst/>
                <a:uFillTx/>
                <a:latin typeface="Calibri"/>
                <a:ea typeface="Calibri"/>
              </a:rPr>
              <a:t>Testing &amp; QA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2" name="Shape 33"/>
          <p:cNvSpPr/>
          <p:nvPr/>
        </p:nvSpPr>
        <p:spPr>
          <a:xfrm>
            <a:off x="6346080" y="2002680"/>
            <a:ext cx="108720" cy="108720"/>
          </a:xfrm>
          <a:prstGeom prst="ellipse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3" name="Text 34"/>
          <p:cNvSpPr/>
          <p:nvPr/>
        </p:nvSpPr>
        <p:spPr>
          <a:xfrm>
            <a:off x="6528960" y="193860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Dependency-injected mock objects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4" name="Shape 35"/>
          <p:cNvSpPr/>
          <p:nvPr/>
        </p:nvSpPr>
        <p:spPr>
          <a:xfrm>
            <a:off x="6346080" y="2551320"/>
            <a:ext cx="108720" cy="108720"/>
          </a:xfrm>
          <a:prstGeom prst="ellipse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5" name="Text 36"/>
          <p:cNvSpPr/>
          <p:nvPr/>
        </p:nvSpPr>
        <p:spPr>
          <a:xfrm>
            <a:off x="6528960" y="248724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threading.Barrier for concurrent tests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6" name="Shape 37"/>
          <p:cNvSpPr/>
          <p:nvPr/>
        </p:nvSpPr>
        <p:spPr>
          <a:xfrm>
            <a:off x="6346080" y="3099960"/>
            <a:ext cx="108720" cy="108720"/>
          </a:xfrm>
          <a:prstGeom prst="ellipse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7" name="Text 38"/>
          <p:cNvSpPr/>
          <p:nvPr/>
        </p:nvSpPr>
        <p:spPr>
          <a:xfrm>
            <a:off x="6528960" y="303588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Equivalence partitioning &amp; BVA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8" name="Shape 39"/>
          <p:cNvSpPr/>
          <p:nvPr/>
        </p:nvSpPr>
        <p:spPr>
          <a:xfrm>
            <a:off x="6346080" y="3648600"/>
            <a:ext cx="108720" cy="108720"/>
          </a:xfrm>
          <a:prstGeom prst="ellipse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9" name="Text 40"/>
          <p:cNvSpPr/>
          <p:nvPr/>
        </p:nvSpPr>
        <p:spPr>
          <a:xfrm>
            <a:off x="6528960" y="358452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Technical debt severity/effort triage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0" name="Shape 41"/>
          <p:cNvSpPr/>
          <p:nvPr/>
        </p:nvSpPr>
        <p:spPr>
          <a:xfrm>
            <a:off x="6346080" y="4197240"/>
            <a:ext cx="108720" cy="108720"/>
          </a:xfrm>
          <a:prstGeom prst="ellipse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2760" rIns="90000" bIns="3276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1" name="Text 42"/>
          <p:cNvSpPr/>
          <p:nvPr/>
        </p:nvSpPr>
        <p:spPr>
          <a:xfrm>
            <a:off x="6528960" y="4133160"/>
            <a:ext cx="23306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40+ integration test scenarios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2" name="Text 43"/>
          <p:cNvSpPr/>
          <p:nvPr/>
        </p:nvSpPr>
        <p:spPr>
          <a:xfrm>
            <a:off x="457200" y="4983480"/>
            <a:ext cx="201060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Professional Skills: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3" name="Shape 44"/>
          <p:cNvSpPr/>
          <p:nvPr/>
        </p:nvSpPr>
        <p:spPr>
          <a:xfrm>
            <a:off x="2468880" y="4937760"/>
            <a:ext cx="1251720" cy="318960"/>
          </a:xfrm>
          <a:prstGeom prst="roundRect">
            <a:avLst>
              <a:gd name="adj" fmla="val 17143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4" name="Text 45"/>
          <p:cNvSpPr/>
          <p:nvPr/>
        </p:nvSpPr>
        <p:spPr>
          <a:xfrm>
            <a:off x="2468880" y="4937760"/>
            <a:ext cx="12517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Client communication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5" name="Shape 46"/>
          <p:cNvSpPr/>
          <p:nvPr/>
        </p:nvSpPr>
        <p:spPr>
          <a:xfrm>
            <a:off x="3822120" y="4937760"/>
            <a:ext cx="1251720" cy="318960"/>
          </a:xfrm>
          <a:prstGeom prst="roundRect">
            <a:avLst>
              <a:gd name="adj" fmla="val 17143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6" name="Text 47"/>
          <p:cNvSpPr/>
          <p:nvPr/>
        </p:nvSpPr>
        <p:spPr>
          <a:xfrm>
            <a:off x="3822120" y="4937760"/>
            <a:ext cx="12517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Scope negotiation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7" name="Shape 48"/>
          <p:cNvSpPr/>
          <p:nvPr/>
        </p:nvSpPr>
        <p:spPr>
          <a:xfrm>
            <a:off x="5175360" y="4937760"/>
            <a:ext cx="1251720" cy="318960"/>
          </a:xfrm>
          <a:prstGeom prst="roundRect">
            <a:avLst>
              <a:gd name="adj" fmla="val 17143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8" name="Text 49"/>
          <p:cNvSpPr/>
          <p:nvPr/>
        </p:nvSpPr>
        <p:spPr>
          <a:xfrm>
            <a:off x="5175360" y="4937760"/>
            <a:ext cx="12517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Handover documentation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9" name="Shape 50"/>
          <p:cNvSpPr/>
          <p:nvPr/>
        </p:nvSpPr>
        <p:spPr>
          <a:xfrm>
            <a:off x="6528960" y="4937760"/>
            <a:ext cx="1251720" cy="318960"/>
          </a:xfrm>
          <a:prstGeom prst="roundRect">
            <a:avLst>
              <a:gd name="adj" fmla="val 17143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0" name="Text 51"/>
          <p:cNvSpPr/>
          <p:nvPr/>
        </p:nvSpPr>
        <p:spPr>
          <a:xfrm>
            <a:off x="6528960" y="4937760"/>
            <a:ext cx="12517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Remote collaboration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1" name="Shape 52"/>
          <p:cNvSpPr/>
          <p:nvPr/>
        </p:nvSpPr>
        <p:spPr>
          <a:xfrm>
            <a:off x="7882200" y="4937760"/>
            <a:ext cx="1251720" cy="318960"/>
          </a:xfrm>
          <a:prstGeom prst="roundRect">
            <a:avLst>
              <a:gd name="adj" fmla="val 17143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2" name="Text 53"/>
          <p:cNvSpPr/>
          <p:nvPr/>
        </p:nvSpPr>
        <p:spPr>
          <a:xfrm>
            <a:off x="7882200" y="4937760"/>
            <a:ext cx="12517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Code review culture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4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5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DELIVERABLES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6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Deliverables Produced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7" name="Shape 4"/>
          <p:cNvSpPr/>
          <p:nvPr/>
        </p:nvSpPr>
        <p:spPr>
          <a:xfrm>
            <a:off x="320040" y="132588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8" name="Shape 5"/>
          <p:cNvSpPr/>
          <p:nvPr/>
        </p:nvSpPr>
        <p:spPr>
          <a:xfrm>
            <a:off x="320040" y="1325880"/>
            <a:ext cx="278784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9" name="Text 6"/>
          <p:cNvSpPr/>
          <p:nvPr/>
        </p:nvSpPr>
        <p:spPr>
          <a:xfrm>
            <a:off x="411480" y="143568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📦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0" name="Text 7"/>
          <p:cNvSpPr/>
          <p:nvPr/>
        </p:nvSpPr>
        <p:spPr>
          <a:xfrm>
            <a:off x="1033200" y="141732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Lumio Firmware v1.1.0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1" name="Shape 8"/>
          <p:cNvSpPr/>
          <p:nvPr/>
        </p:nvSpPr>
        <p:spPr>
          <a:xfrm>
            <a:off x="1033200" y="180144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C97A1A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2" name="Text 9"/>
          <p:cNvSpPr/>
          <p:nvPr/>
        </p:nvSpPr>
        <p:spPr>
          <a:xfrm>
            <a:off x="1033200" y="180144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Tagged &amp; Archived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3" name="Shape 10"/>
          <p:cNvSpPr/>
          <p:nvPr/>
        </p:nvSpPr>
        <p:spPr>
          <a:xfrm>
            <a:off x="3264480" y="132588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4" name="Shape 11"/>
          <p:cNvSpPr/>
          <p:nvPr/>
        </p:nvSpPr>
        <p:spPr>
          <a:xfrm>
            <a:off x="3264480" y="1325880"/>
            <a:ext cx="27878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5" name="Text 12"/>
          <p:cNvSpPr/>
          <p:nvPr/>
        </p:nvSpPr>
        <p:spPr>
          <a:xfrm>
            <a:off x="3355920" y="143568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🔧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6" name="Text 13"/>
          <p:cNvSpPr/>
          <p:nvPr/>
        </p:nvSpPr>
        <p:spPr>
          <a:xfrm>
            <a:off x="3977640" y="141732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PCB V1–V5 (Prototype Arc)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7" name="Shape 14"/>
          <p:cNvSpPr/>
          <p:nvPr/>
        </p:nvSpPr>
        <p:spPr>
          <a:xfrm>
            <a:off x="3977640" y="180144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2E1800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8" name="Text 15"/>
          <p:cNvSpPr/>
          <p:nvPr/>
        </p:nvSpPr>
        <p:spPr>
          <a:xfrm>
            <a:off x="3977640" y="180144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2E1800"/>
                </a:solidFill>
                <a:effectLst/>
                <a:uFillTx/>
                <a:latin typeface="Calibri"/>
                <a:ea typeface="Calibri"/>
              </a:rPr>
              <a:t>V3 validated production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9" name="Shape 16"/>
          <p:cNvSpPr/>
          <p:nvPr/>
        </p:nvSpPr>
        <p:spPr>
          <a:xfrm>
            <a:off x="6208920" y="132588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0" name="Shape 17"/>
          <p:cNvSpPr/>
          <p:nvPr/>
        </p:nvSpPr>
        <p:spPr>
          <a:xfrm>
            <a:off x="6208920" y="1325880"/>
            <a:ext cx="278784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1" name="Text 18"/>
          <p:cNvSpPr/>
          <p:nvPr/>
        </p:nvSpPr>
        <p:spPr>
          <a:xfrm>
            <a:off x="6300360" y="143568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🖥️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2" name="Text 19"/>
          <p:cNvSpPr/>
          <p:nvPr/>
        </p:nvSpPr>
        <p:spPr>
          <a:xfrm>
            <a:off x="6922080" y="141732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Lumio V2 PCB (Definitive)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3" name="Shape 20"/>
          <p:cNvSpPr/>
          <p:nvPr/>
        </p:nvSpPr>
        <p:spPr>
          <a:xfrm>
            <a:off x="6922080" y="180144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C97A1A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4" name="Text 21"/>
          <p:cNvSpPr/>
          <p:nvPr/>
        </p:nvSpPr>
        <p:spPr>
          <a:xfrm>
            <a:off x="6922080" y="180144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DRC-clean, PCBA-ready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5" name="Shape 22"/>
          <p:cNvSpPr/>
          <p:nvPr/>
        </p:nvSpPr>
        <p:spPr>
          <a:xfrm>
            <a:off x="320040" y="253296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6" name="Shape 23"/>
          <p:cNvSpPr/>
          <p:nvPr/>
        </p:nvSpPr>
        <p:spPr>
          <a:xfrm>
            <a:off x="320040" y="2532960"/>
            <a:ext cx="2787840" cy="63000"/>
          </a:xfrm>
          <a:prstGeom prst="rect">
            <a:avLst/>
          </a:prstGeom>
          <a:solidFill>
            <a:srgbClr val="A068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7" name="Text 24"/>
          <p:cNvSpPr/>
          <p:nvPr/>
        </p:nvSpPr>
        <p:spPr>
          <a:xfrm>
            <a:off x="411480" y="264276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✅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8" name="Text 25"/>
          <p:cNvSpPr/>
          <p:nvPr/>
        </p:nvSpPr>
        <p:spPr>
          <a:xfrm>
            <a:off x="1033200" y="262440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Unit &amp; Integration Tests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9" name="Shape 26"/>
          <p:cNvSpPr/>
          <p:nvPr/>
        </p:nvSpPr>
        <p:spPr>
          <a:xfrm>
            <a:off x="1033200" y="300852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A06820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0" name="Text 27"/>
          <p:cNvSpPr/>
          <p:nvPr/>
        </p:nvSpPr>
        <p:spPr>
          <a:xfrm>
            <a:off x="1033200" y="300852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A06820"/>
                </a:solidFill>
                <a:effectLst/>
                <a:uFillTx/>
                <a:latin typeface="Calibri"/>
                <a:ea typeface="Calibri"/>
              </a:rPr>
              <a:t>40+ cases, all passing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1" name="Shape 28"/>
          <p:cNvSpPr/>
          <p:nvPr/>
        </p:nvSpPr>
        <p:spPr>
          <a:xfrm>
            <a:off x="3264480" y="253296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2" name="Shape 29"/>
          <p:cNvSpPr/>
          <p:nvPr/>
        </p:nvSpPr>
        <p:spPr>
          <a:xfrm>
            <a:off x="3264480" y="2532960"/>
            <a:ext cx="27878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3" name="Text 30"/>
          <p:cNvSpPr/>
          <p:nvPr/>
        </p:nvSpPr>
        <p:spPr>
          <a:xfrm>
            <a:off x="3355920" y="264276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📊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4" name="Text 31"/>
          <p:cNvSpPr/>
          <p:nvPr/>
        </p:nvSpPr>
        <p:spPr>
          <a:xfrm>
            <a:off x="3977640" y="262440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Google Sheets Q&amp;A Engine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5" name="Shape 32"/>
          <p:cNvSpPr/>
          <p:nvPr/>
        </p:nvSpPr>
        <p:spPr>
          <a:xfrm>
            <a:off x="3977640" y="300852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2E1800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6" name="Text 33"/>
          <p:cNvSpPr/>
          <p:nvPr/>
        </p:nvSpPr>
        <p:spPr>
          <a:xfrm>
            <a:off x="3977640" y="300852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2E1800"/>
                </a:solidFill>
                <a:effectLst/>
                <a:uFillTx/>
                <a:latin typeface="Calibri"/>
                <a:ea typeface="Calibri"/>
              </a:rPr>
              <a:t>Delivered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7" name="Shape 34"/>
          <p:cNvSpPr/>
          <p:nvPr/>
        </p:nvSpPr>
        <p:spPr>
          <a:xfrm>
            <a:off x="6208920" y="253296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8" name="Shape 35"/>
          <p:cNvSpPr/>
          <p:nvPr/>
        </p:nvSpPr>
        <p:spPr>
          <a:xfrm>
            <a:off x="6208920" y="2532960"/>
            <a:ext cx="2787840" cy="63000"/>
          </a:xfrm>
          <a:prstGeom prst="rect">
            <a:avLst/>
          </a:prstGeom>
          <a:solidFill>
            <a:srgbClr val="C488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9" name="Text 36"/>
          <p:cNvSpPr/>
          <p:nvPr/>
        </p:nvSpPr>
        <p:spPr>
          <a:xfrm>
            <a:off x="6300360" y="264276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🎞️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0" name="Text 37"/>
          <p:cNvSpPr/>
          <p:nvPr/>
        </p:nvSpPr>
        <p:spPr>
          <a:xfrm>
            <a:off x="6922080" y="262440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GIF Display Pipeline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1" name="Shape 38"/>
          <p:cNvSpPr/>
          <p:nvPr/>
        </p:nvSpPr>
        <p:spPr>
          <a:xfrm>
            <a:off x="6922080" y="300852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C4881A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2" name="Text 39"/>
          <p:cNvSpPr/>
          <p:nvPr/>
        </p:nvSpPr>
        <p:spPr>
          <a:xfrm>
            <a:off x="6922080" y="300852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C4881A"/>
                </a:solidFill>
                <a:effectLst/>
                <a:uFillTx/>
                <a:latin typeface="Calibri"/>
                <a:ea typeface="Calibri"/>
              </a:rPr>
              <a:t>10 assets, state-synced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3" name="Shape 40"/>
          <p:cNvSpPr/>
          <p:nvPr/>
        </p:nvSpPr>
        <p:spPr>
          <a:xfrm>
            <a:off x="320040" y="374004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4" name="Shape 41"/>
          <p:cNvSpPr/>
          <p:nvPr/>
        </p:nvSpPr>
        <p:spPr>
          <a:xfrm>
            <a:off x="320040" y="3740040"/>
            <a:ext cx="2787840" cy="63000"/>
          </a:xfrm>
          <a:prstGeom prst="rect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5" name="Text 42"/>
          <p:cNvSpPr/>
          <p:nvPr/>
        </p:nvSpPr>
        <p:spPr>
          <a:xfrm>
            <a:off x="411480" y="384948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🎮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6" name="Text 43"/>
          <p:cNvSpPr/>
          <p:nvPr/>
        </p:nvSpPr>
        <p:spPr>
          <a:xfrm>
            <a:off x="1033200" y="383148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4 Control Pathways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7" name="Shape 44"/>
          <p:cNvSpPr/>
          <p:nvPr/>
        </p:nvSpPr>
        <p:spPr>
          <a:xfrm>
            <a:off x="1033200" y="421524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2E1800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98" name="Text 45"/>
          <p:cNvSpPr/>
          <p:nvPr/>
        </p:nvSpPr>
        <p:spPr>
          <a:xfrm>
            <a:off x="1033200" y="421524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2E1800"/>
                </a:solidFill>
                <a:effectLst/>
                <a:uFillTx/>
                <a:latin typeface="Calibri"/>
                <a:ea typeface="Calibri"/>
              </a:rPr>
              <a:t>Sheets/IR/BT/WiFi concurrent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9" name="Shape 46"/>
          <p:cNvSpPr/>
          <p:nvPr/>
        </p:nvSpPr>
        <p:spPr>
          <a:xfrm>
            <a:off x="3264480" y="374004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0" name="Shape 47"/>
          <p:cNvSpPr/>
          <p:nvPr/>
        </p:nvSpPr>
        <p:spPr>
          <a:xfrm>
            <a:off x="3264480" y="3740040"/>
            <a:ext cx="2787840" cy="63000"/>
          </a:xfrm>
          <a:prstGeom prst="rect">
            <a:avLst/>
          </a:prstGeom>
          <a:solidFill>
            <a:srgbClr val="D482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01" name="Text 48"/>
          <p:cNvSpPr/>
          <p:nvPr/>
        </p:nvSpPr>
        <p:spPr>
          <a:xfrm>
            <a:off x="3355920" y="384948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📄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2" name="Text 49"/>
          <p:cNvSpPr/>
          <p:nvPr/>
        </p:nvSpPr>
        <p:spPr>
          <a:xfrm>
            <a:off x="3977640" y="383148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Project Handover Document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3" name="Shape 50"/>
          <p:cNvSpPr/>
          <p:nvPr/>
        </p:nvSpPr>
        <p:spPr>
          <a:xfrm>
            <a:off x="3977640" y="421524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D4821A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04" name="Text 51"/>
          <p:cNvSpPr/>
          <p:nvPr/>
        </p:nvSpPr>
        <p:spPr>
          <a:xfrm>
            <a:off x="3977640" y="421524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D4821A"/>
                </a:solidFill>
                <a:effectLst/>
                <a:uFillTx/>
                <a:latin typeface="Calibri"/>
                <a:ea typeface="Calibri"/>
              </a:rPr>
              <a:t>Architecture + bring-up guide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5" name="Shape 52"/>
          <p:cNvSpPr/>
          <p:nvPr/>
        </p:nvSpPr>
        <p:spPr>
          <a:xfrm>
            <a:off x="6208920" y="3740040"/>
            <a:ext cx="27878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6" name="Shape 53"/>
          <p:cNvSpPr/>
          <p:nvPr/>
        </p:nvSpPr>
        <p:spPr>
          <a:xfrm>
            <a:off x="6208920" y="3740040"/>
            <a:ext cx="2787840" cy="63000"/>
          </a:xfrm>
          <a:prstGeom prst="rect">
            <a:avLst/>
          </a:prstGeom>
          <a:solidFill>
            <a:srgbClr val="A0906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7" name="Text 54"/>
          <p:cNvSpPr/>
          <p:nvPr/>
        </p:nvSpPr>
        <p:spPr>
          <a:xfrm>
            <a:off x="6300360" y="3849480"/>
            <a:ext cx="54756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🐛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8" name="Text 55"/>
          <p:cNvSpPr/>
          <p:nvPr/>
        </p:nvSpPr>
        <p:spPr>
          <a:xfrm>
            <a:off x="6922080" y="3831480"/>
            <a:ext cx="198324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EduTrack Bug Fixes</a:t>
            </a:r>
            <a:endParaRPr lang="en-IN" sz="10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9" name="Shape 56"/>
          <p:cNvSpPr/>
          <p:nvPr/>
        </p:nvSpPr>
        <p:spPr>
          <a:xfrm>
            <a:off x="6922080" y="4215240"/>
            <a:ext cx="1983240" cy="254880"/>
          </a:xfrm>
          <a:prstGeom prst="roundRect">
            <a:avLst>
              <a:gd name="adj" fmla="val 17857"/>
            </a:avLst>
          </a:prstGeom>
          <a:solidFill>
            <a:srgbClr val="A09065">
              <a:alpha val="15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0" name="Text 57"/>
          <p:cNvSpPr/>
          <p:nvPr/>
        </p:nvSpPr>
        <p:spPr>
          <a:xfrm>
            <a:off x="6922080" y="4215240"/>
            <a:ext cx="198324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1" u="none" strike="noStrike">
                <a:solidFill>
                  <a:srgbClr val="A09065"/>
                </a:solidFill>
                <a:effectLst/>
                <a:uFillTx/>
                <a:latin typeface="Calibri"/>
                <a:ea typeface="Calibri"/>
              </a:rPr>
              <a:t>SocketIO, SQL, deps, logging</a:t>
            </a:r>
            <a:endParaRPr lang="en-IN" sz="8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12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13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CHALLENGES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4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Challenges &amp; How They Were Overcome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5" name="Shape 4"/>
          <p:cNvSpPr/>
          <p:nvPr/>
        </p:nvSpPr>
        <p:spPr>
          <a:xfrm>
            <a:off x="365760" y="1353240"/>
            <a:ext cx="41594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6" name="Shape 5"/>
          <p:cNvSpPr/>
          <p:nvPr/>
        </p:nvSpPr>
        <p:spPr>
          <a:xfrm>
            <a:off x="365760" y="1353240"/>
            <a:ext cx="4159440" cy="346320"/>
          </a:xfrm>
          <a:prstGeom prst="rect">
            <a:avLst/>
          </a:prstGeom>
          <a:solidFill>
            <a:srgbClr val="F5E0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7" name="Text 6"/>
          <p:cNvSpPr/>
          <p:nvPr/>
        </p:nvSpPr>
        <p:spPr>
          <a:xfrm>
            <a:off x="457200" y="1353240"/>
            <a:ext cx="39765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7A4200"/>
                </a:solidFill>
                <a:effectLst/>
                <a:uFillTx/>
                <a:latin typeface="Calibri"/>
                <a:ea typeface="Calibri"/>
              </a:rPr>
              <a:t>⚠ Framebuffer Driver Conflicts (I2C HAT)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8" name="Shape 7"/>
          <p:cNvSpPr/>
          <p:nvPr/>
        </p:nvSpPr>
        <p:spPr>
          <a:xfrm>
            <a:off x="475560" y="1792080"/>
            <a:ext cx="127080" cy="127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19" name="Text 8"/>
          <p:cNvSpPr/>
          <p:nvPr/>
        </p:nvSpPr>
        <p:spPr>
          <a:xfrm>
            <a:off x="685800" y="1737360"/>
            <a:ext cx="3747960" cy="60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Migrated to DSI display — native RPi firmware support, zero custom driver config required.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0" name="Shape 9"/>
          <p:cNvSpPr/>
          <p:nvPr/>
        </p:nvSpPr>
        <p:spPr>
          <a:xfrm>
            <a:off x="4773240" y="1353240"/>
            <a:ext cx="41594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1" name="Shape 10"/>
          <p:cNvSpPr/>
          <p:nvPr/>
        </p:nvSpPr>
        <p:spPr>
          <a:xfrm>
            <a:off x="4773240" y="1353240"/>
            <a:ext cx="4159440" cy="346320"/>
          </a:xfrm>
          <a:prstGeom prst="rect">
            <a:avLst/>
          </a:prstGeom>
          <a:solidFill>
            <a:srgbClr val="F5E0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2" name="Text 11"/>
          <p:cNvSpPr/>
          <p:nvPr/>
        </p:nvSpPr>
        <p:spPr>
          <a:xfrm>
            <a:off x="4864680" y="1353240"/>
            <a:ext cx="39765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7A4200"/>
                </a:solidFill>
                <a:effectLst/>
                <a:uFillTx/>
                <a:latin typeface="Calibri"/>
                <a:ea typeface="Calibri"/>
              </a:rPr>
              <a:t>⚠ PWM Flyback Destroying 1N4148 Diodes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3" name="Shape 12"/>
          <p:cNvSpPr/>
          <p:nvPr/>
        </p:nvSpPr>
        <p:spPr>
          <a:xfrm>
            <a:off x="4883040" y="1792080"/>
            <a:ext cx="127080" cy="127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4" name="Text 13"/>
          <p:cNvSpPr/>
          <p:nvPr/>
        </p:nvSpPr>
        <p:spPr>
          <a:xfrm>
            <a:off x="5093280" y="1737360"/>
            <a:ext cx="3747960" cy="60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Replaced with SS34B Schottky (3A, SMA, 0.35V Vf) — correct reverse-recovery behaviour at PWM frequencies.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5" name="Shape 14"/>
          <p:cNvSpPr/>
          <p:nvPr/>
        </p:nvSpPr>
        <p:spPr>
          <a:xfrm>
            <a:off x="365760" y="2541960"/>
            <a:ext cx="41594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6" name="Shape 15"/>
          <p:cNvSpPr/>
          <p:nvPr/>
        </p:nvSpPr>
        <p:spPr>
          <a:xfrm>
            <a:off x="365760" y="2541960"/>
            <a:ext cx="4159440" cy="346320"/>
          </a:xfrm>
          <a:prstGeom prst="rect">
            <a:avLst/>
          </a:prstGeom>
          <a:solidFill>
            <a:srgbClr val="F5E0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7" name="Text 16"/>
          <p:cNvSpPr/>
          <p:nvPr/>
        </p:nvSpPr>
        <p:spPr>
          <a:xfrm>
            <a:off x="457200" y="2541960"/>
            <a:ext cx="39765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7A4200"/>
                </a:solidFill>
                <a:effectLst/>
                <a:uFillTx/>
                <a:latin typeface="Calibri"/>
                <a:ea typeface="Calibri"/>
              </a:rPr>
              <a:t>⚠ HC-49SMD Crystal Misplacement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8" name="Shape 17"/>
          <p:cNvSpPr/>
          <p:nvPr/>
        </p:nvSpPr>
        <p:spPr>
          <a:xfrm>
            <a:off x="475560" y="2980800"/>
            <a:ext cx="127080" cy="127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9" name="Text 18"/>
          <p:cNvSpPr/>
          <p:nvPr/>
        </p:nvSpPr>
        <p:spPr>
          <a:xfrm>
            <a:off x="685800" y="2926080"/>
            <a:ext cx="3747960" cy="60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Discovered load caps connect pin-to-GND only (no GND pins on body) — corrected schematic before layout.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0" name="Shape 19"/>
          <p:cNvSpPr/>
          <p:nvPr/>
        </p:nvSpPr>
        <p:spPr>
          <a:xfrm>
            <a:off x="4773240" y="2541960"/>
            <a:ext cx="41594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1" name="Shape 20"/>
          <p:cNvSpPr/>
          <p:nvPr/>
        </p:nvSpPr>
        <p:spPr>
          <a:xfrm>
            <a:off x="4773240" y="2541960"/>
            <a:ext cx="4159440" cy="346320"/>
          </a:xfrm>
          <a:prstGeom prst="rect">
            <a:avLst/>
          </a:prstGeom>
          <a:solidFill>
            <a:srgbClr val="F5E0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2" name="Text 21"/>
          <p:cNvSpPr/>
          <p:nvPr/>
        </p:nvSpPr>
        <p:spPr>
          <a:xfrm>
            <a:off x="4864680" y="2541960"/>
            <a:ext cx="39765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7A4200"/>
                </a:solidFill>
                <a:effectLst/>
                <a:uFillTx/>
                <a:latin typeface="Calibri"/>
                <a:ea typeface="Calibri"/>
              </a:rPr>
              <a:t>⚠ CM5 Custom-Carrier Complexity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3" name="Shape 22"/>
          <p:cNvSpPr/>
          <p:nvPr/>
        </p:nvSpPr>
        <p:spPr>
          <a:xfrm>
            <a:off x="4883040" y="2980800"/>
            <a:ext cx="127080" cy="127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34" name="Text 23"/>
          <p:cNvSpPr/>
          <p:nvPr/>
        </p:nvSpPr>
        <p:spPr>
          <a:xfrm>
            <a:off x="5093280" y="2926080"/>
            <a:ext cx="3747960" cy="60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Pivoted to RPi 5 + DFRobot UPS — eliminated custom BMS circuit, accelerated bring-up significantly.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5" name="Shape 24"/>
          <p:cNvSpPr/>
          <p:nvPr/>
        </p:nvSpPr>
        <p:spPr>
          <a:xfrm>
            <a:off x="365760" y="3730680"/>
            <a:ext cx="41594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6" name="Shape 25"/>
          <p:cNvSpPr/>
          <p:nvPr/>
        </p:nvSpPr>
        <p:spPr>
          <a:xfrm>
            <a:off x="365760" y="3730680"/>
            <a:ext cx="4159440" cy="346320"/>
          </a:xfrm>
          <a:prstGeom prst="rect">
            <a:avLst/>
          </a:prstGeom>
          <a:solidFill>
            <a:srgbClr val="F5E0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7" name="Text 26"/>
          <p:cNvSpPr/>
          <p:nvPr/>
        </p:nvSpPr>
        <p:spPr>
          <a:xfrm>
            <a:off x="457200" y="3730680"/>
            <a:ext cx="39765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7A4200"/>
                </a:solidFill>
                <a:effectLst/>
                <a:uFillTx/>
                <a:latin typeface="Calibri"/>
                <a:ea typeface="Calibri"/>
              </a:rPr>
              <a:t>⚠ Concurrent Thread Race Conditions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8" name="Shape 27"/>
          <p:cNvSpPr/>
          <p:nvPr/>
        </p:nvSpPr>
        <p:spPr>
          <a:xfrm>
            <a:off x="475560" y="4169520"/>
            <a:ext cx="127080" cy="127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39" name="Text 28"/>
          <p:cNvSpPr/>
          <p:nvPr/>
        </p:nvSpPr>
        <p:spPr>
          <a:xfrm>
            <a:off x="685800" y="4114800"/>
            <a:ext cx="3747960" cy="60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threading.Event + Queue architecture with explicit lifecycle — tested with threading.Barrier synchronisation.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0" name="Shape 29"/>
          <p:cNvSpPr/>
          <p:nvPr/>
        </p:nvSpPr>
        <p:spPr>
          <a:xfrm>
            <a:off x="4773240" y="3730680"/>
            <a:ext cx="4159440" cy="10778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1" name="Shape 30"/>
          <p:cNvSpPr/>
          <p:nvPr/>
        </p:nvSpPr>
        <p:spPr>
          <a:xfrm>
            <a:off x="4773240" y="3730680"/>
            <a:ext cx="4159440" cy="346320"/>
          </a:xfrm>
          <a:prstGeom prst="rect">
            <a:avLst/>
          </a:prstGeom>
          <a:solidFill>
            <a:srgbClr val="F5E09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2" name="Text 31"/>
          <p:cNvSpPr/>
          <p:nvPr/>
        </p:nvSpPr>
        <p:spPr>
          <a:xfrm>
            <a:off x="4864680" y="3730680"/>
            <a:ext cx="397656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7A4200"/>
                </a:solidFill>
                <a:effectLst/>
                <a:uFillTx/>
                <a:latin typeface="Calibri"/>
                <a:ea typeface="Calibri"/>
              </a:rPr>
              <a:t>⚠ Silent SQL Data Truncation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3" name="Shape 32"/>
          <p:cNvSpPr/>
          <p:nvPr/>
        </p:nvSpPr>
        <p:spPr>
          <a:xfrm>
            <a:off x="4883040" y="4169520"/>
            <a:ext cx="127080" cy="127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44" name="Text 33"/>
          <p:cNvSpPr/>
          <p:nvPr/>
        </p:nvSpPr>
        <p:spPr>
          <a:xfrm>
            <a:off x="5093280" y="4114800"/>
            <a:ext cx="3747960" cy="602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Identified via data comparison + PRAGMA integrity_check; no exception was raised by the original bug.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46" name="Text 1"/>
          <p:cNvSpPr/>
          <p:nvPr/>
        </p:nvSpPr>
        <p:spPr>
          <a:xfrm>
            <a:off x="457200" y="411480"/>
            <a:ext cx="822852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Conclusion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47" name="Text 2"/>
          <p:cNvSpPr/>
          <p:nvPr/>
        </p:nvSpPr>
        <p:spPr>
          <a:xfrm>
            <a:off x="457200" y="1051560"/>
            <a:ext cx="82285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i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35 weeks · End-to-end ownership · Hardware to firmware to handover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48" name="Shape 3"/>
          <p:cNvSpPr/>
          <p:nvPr/>
        </p:nvSpPr>
        <p:spPr>
          <a:xfrm>
            <a:off x="457200" y="1536120"/>
            <a:ext cx="53640" cy="4194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49" name="Text 4"/>
          <p:cNvSpPr/>
          <p:nvPr/>
        </p:nvSpPr>
        <p:spPr>
          <a:xfrm>
            <a:off x="658440" y="1536120"/>
            <a:ext cx="80456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Delivered a production-grade educational robot — prototype through five PCB revisions to a definitive, PCBA-ready V2 board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0" name="Shape 5"/>
          <p:cNvSpPr/>
          <p:nvPr/>
        </p:nvSpPr>
        <p:spPr>
          <a:xfrm>
            <a:off x="457200" y="2103120"/>
            <a:ext cx="53640" cy="4194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1" name="Text 6"/>
          <p:cNvSpPr/>
          <p:nvPr/>
        </p:nvSpPr>
        <p:spPr>
          <a:xfrm>
            <a:off x="658440" y="2103120"/>
            <a:ext cx="80456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Built a fully testable, HAL-abstracted firmware stack released at v1.1.0 with 40+ passing test cases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2" name="Shape 7"/>
          <p:cNvSpPr/>
          <p:nvPr/>
        </p:nvSpPr>
        <p:spPr>
          <a:xfrm>
            <a:off x="457200" y="2670120"/>
            <a:ext cx="53640" cy="4194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3" name="Text 8"/>
          <p:cNvSpPr/>
          <p:nvPr/>
        </p:nvSpPr>
        <p:spPr>
          <a:xfrm>
            <a:off x="658440" y="2670120"/>
            <a:ext cx="80456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Integrated on-device AI (Vosk + Ollama + Piper) for offline natural language Q&amp;A — no cloud dependency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4" name="Shape 9"/>
          <p:cNvSpPr/>
          <p:nvPr/>
        </p:nvSpPr>
        <p:spPr>
          <a:xfrm>
            <a:off x="457200" y="3237120"/>
            <a:ext cx="53640" cy="4194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5" name="Text 10"/>
          <p:cNvSpPr/>
          <p:nvPr/>
        </p:nvSpPr>
        <p:spPr>
          <a:xfrm>
            <a:off x="658440" y="3237120"/>
            <a:ext cx="80456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Contributed critical bug fixes to a second proprietary product, leaving the codebase in better condition than found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6" name="Shape 11"/>
          <p:cNvSpPr/>
          <p:nvPr/>
        </p:nvSpPr>
        <p:spPr>
          <a:xfrm>
            <a:off x="457200" y="3803760"/>
            <a:ext cx="53640" cy="4194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7" name="Text 12"/>
          <p:cNvSpPr/>
          <p:nvPr/>
        </p:nvSpPr>
        <p:spPr>
          <a:xfrm>
            <a:off x="658440" y="3803760"/>
            <a:ext cx="804564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Developed professional competencies: client communication, scope negotiation, handover documentation, remote collaboration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8" name="Shape 13"/>
          <p:cNvSpPr/>
          <p:nvPr/>
        </p:nvSpPr>
        <p:spPr>
          <a:xfrm>
            <a:off x="457200" y="4434840"/>
            <a:ext cx="8228520" cy="547560"/>
          </a:xfrm>
          <a:prstGeom prst="rect">
            <a:avLst/>
          </a:prstGeom>
          <a:solidFill>
            <a:srgbClr val="2E1800"/>
          </a:solidFill>
          <a:ln w="12700">
            <a:solidFill>
              <a:srgbClr val="E8950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9" name="Text 14"/>
          <p:cNvSpPr/>
          <p:nvPr/>
        </p:nvSpPr>
        <p:spPr>
          <a:xfrm>
            <a:off x="594360" y="4462200"/>
            <a:ext cx="7954200" cy="49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i="1" u="none" strike="noStrike">
                <a:solidFill>
                  <a:srgbClr val="E8950A"/>
                </a:solidFill>
                <a:effectLst/>
                <a:uFillTx/>
                <a:latin typeface="Calibri"/>
                <a:ea typeface="Calibri"/>
              </a:rPr>
              <a:t>"This internship confirmed my intent to pursue a career that bridges hardware and software — systems where firmware, PCB design, and product thinking are inseparable disciplines."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1" name="Shape 1"/>
          <p:cNvSpPr/>
          <p:nvPr/>
        </p:nvSpPr>
        <p:spPr>
          <a:xfrm>
            <a:off x="6858000" y="2926080"/>
            <a:ext cx="3656520" cy="3656520"/>
          </a:xfrm>
          <a:prstGeom prst="ellipse">
            <a:avLst/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2" name="Text 2"/>
          <p:cNvSpPr/>
          <p:nvPr/>
        </p:nvSpPr>
        <p:spPr>
          <a:xfrm>
            <a:off x="548640" y="1005840"/>
            <a:ext cx="639972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5200" b="1" u="none" spc="400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End of Report</a:t>
            </a:r>
            <a:endParaRPr lang="en-IN" sz="5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3" name="Shape 3"/>
          <p:cNvSpPr/>
          <p:nvPr/>
        </p:nvSpPr>
        <p:spPr>
          <a:xfrm>
            <a:off x="548640" y="2103120"/>
            <a:ext cx="4113720" cy="3564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-8280" rIns="90000" bIns="-82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4" name="Text 4"/>
          <p:cNvSpPr/>
          <p:nvPr/>
        </p:nvSpPr>
        <p:spPr>
          <a:xfrm>
            <a:off x="548640" y="2286000"/>
            <a:ext cx="548532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Sameed Ahmed</a:t>
            </a:r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5" name="Text 5"/>
          <p:cNvSpPr/>
          <p:nvPr/>
        </p:nvSpPr>
        <p:spPr>
          <a:xfrm>
            <a:off x="548640" y="2715840"/>
            <a:ext cx="54853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B.Tech CSE &amp; Business Systems · VTU Belagavi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6" name="Text 6"/>
          <p:cNvSpPr/>
          <p:nvPr/>
        </p:nvSpPr>
        <p:spPr>
          <a:xfrm>
            <a:off x="548640" y="3017520"/>
            <a:ext cx="54853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Intern · SonyTech IT Company · Lumio Project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7" name="Text 7"/>
          <p:cNvSpPr/>
          <p:nvPr/>
        </p:nvSpPr>
        <p:spPr>
          <a:xfrm>
            <a:off x="548640" y="3520440"/>
            <a:ext cx="54853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GitHub: github.com/BastaMasta/LumioV2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8" name="Text 8"/>
          <p:cNvSpPr/>
          <p:nvPr/>
        </p:nvSpPr>
        <p:spPr>
          <a:xfrm>
            <a:off x="548640" y="4069080"/>
            <a:ext cx="36565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5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Queries &amp; Clarifications</a:t>
            </a:r>
            <a:endParaRPr lang="en-IN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9" name="Text 9"/>
          <p:cNvSpPr/>
          <p:nvPr/>
        </p:nvSpPr>
        <p:spPr>
          <a:xfrm>
            <a:off x="7223760" y="3291840"/>
            <a:ext cx="1827720" cy="182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6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🤖</a:t>
            </a:r>
            <a:endParaRPr lang="en-IN" sz="6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OVERVIEW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5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Internship At a Glance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" name="Shape 4"/>
          <p:cNvSpPr/>
          <p:nvPr/>
        </p:nvSpPr>
        <p:spPr>
          <a:xfrm>
            <a:off x="365760" y="1325880"/>
            <a:ext cx="1919160" cy="237636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" name="Shape 5"/>
          <p:cNvSpPr/>
          <p:nvPr/>
        </p:nvSpPr>
        <p:spPr>
          <a:xfrm>
            <a:off x="365760" y="1325880"/>
            <a:ext cx="191916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" name="Text 6"/>
          <p:cNvSpPr/>
          <p:nvPr/>
        </p:nvSpPr>
        <p:spPr>
          <a:xfrm>
            <a:off x="365760" y="1508760"/>
            <a:ext cx="1919160" cy="68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1" u="none" strike="noStrike">
                <a:solidFill>
                  <a:srgbClr val="C97A1A"/>
                </a:solidFill>
                <a:effectLst/>
                <a:uFillTx/>
                <a:latin typeface="Georgia"/>
                <a:ea typeface="Georgia"/>
              </a:rPr>
              <a:t>35</a:t>
            </a:r>
            <a:endParaRPr lang="en-IN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9" name="Text 7"/>
          <p:cNvSpPr/>
          <p:nvPr/>
        </p:nvSpPr>
        <p:spPr>
          <a:xfrm>
            <a:off x="365760" y="2194560"/>
            <a:ext cx="19191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Weeks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0" name="Text 8"/>
          <p:cNvSpPr/>
          <p:nvPr/>
        </p:nvSpPr>
        <p:spPr>
          <a:xfrm>
            <a:off x="365760" y="2468880"/>
            <a:ext cx="19191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Aug 2025 – Apr 2026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1" name="Shape 9"/>
          <p:cNvSpPr/>
          <p:nvPr/>
        </p:nvSpPr>
        <p:spPr>
          <a:xfrm>
            <a:off x="2487240" y="1325880"/>
            <a:ext cx="1919160" cy="237636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2" name="Shape 10"/>
          <p:cNvSpPr/>
          <p:nvPr/>
        </p:nvSpPr>
        <p:spPr>
          <a:xfrm>
            <a:off x="2487240" y="1325880"/>
            <a:ext cx="191916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" name="Text 11"/>
          <p:cNvSpPr/>
          <p:nvPr/>
        </p:nvSpPr>
        <p:spPr>
          <a:xfrm>
            <a:off x="2487240" y="1508760"/>
            <a:ext cx="1919160" cy="68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1" u="none" strike="noStrike">
                <a:solidFill>
                  <a:srgbClr val="C97A1A"/>
                </a:solidFill>
                <a:effectLst/>
                <a:uFillTx/>
                <a:latin typeface="Georgia"/>
                <a:ea typeface="Georgia"/>
              </a:rPr>
              <a:t>5</a:t>
            </a:r>
            <a:endParaRPr lang="en-IN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4" name="Text 12"/>
          <p:cNvSpPr/>
          <p:nvPr/>
        </p:nvSpPr>
        <p:spPr>
          <a:xfrm>
            <a:off x="2487240" y="2194560"/>
            <a:ext cx="19191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PCB Revisions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" name="Text 13"/>
          <p:cNvSpPr/>
          <p:nvPr/>
        </p:nvSpPr>
        <p:spPr>
          <a:xfrm>
            <a:off x="2487240" y="2468880"/>
            <a:ext cx="19191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V1 → Definitive V2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" name="Shape 14"/>
          <p:cNvSpPr/>
          <p:nvPr/>
        </p:nvSpPr>
        <p:spPr>
          <a:xfrm>
            <a:off x="4608720" y="1325880"/>
            <a:ext cx="1919160" cy="237636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15"/>
          <p:cNvSpPr/>
          <p:nvPr/>
        </p:nvSpPr>
        <p:spPr>
          <a:xfrm>
            <a:off x="4608720" y="1325880"/>
            <a:ext cx="191916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" name="Text 16"/>
          <p:cNvSpPr/>
          <p:nvPr/>
        </p:nvSpPr>
        <p:spPr>
          <a:xfrm>
            <a:off x="4608720" y="1508760"/>
            <a:ext cx="1919160" cy="68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1" u="none" strike="noStrike">
                <a:solidFill>
                  <a:srgbClr val="C97A1A"/>
                </a:solidFill>
                <a:effectLst/>
                <a:uFillTx/>
                <a:latin typeface="Georgia"/>
                <a:ea typeface="Georgia"/>
              </a:rPr>
              <a:t>40+</a:t>
            </a:r>
            <a:endParaRPr lang="en-IN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" name="Text 17"/>
          <p:cNvSpPr/>
          <p:nvPr/>
        </p:nvSpPr>
        <p:spPr>
          <a:xfrm>
            <a:off x="4608720" y="2194560"/>
            <a:ext cx="19191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Test Cases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" name="Text 18"/>
          <p:cNvSpPr/>
          <p:nvPr/>
        </p:nvSpPr>
        <p:spPr>
          <a:xfrm>
            <a:off x="4608720" y="2468880"/>
            <a:ext cx="19191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All passing at close-out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1" name="Shape 19"/>
          <p:cNvSpPr/>
          <p:nvPr/>
        </p:nvSpPr>
        <p:spPr>
          <a:xfrm>
            <a:off x="6729840" y="1325880"/>
            <a:ext cx="1919160" cy="237636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2" name="Shape 20"/>
          <p:cNvSpPr/>
          <p:nvPr/>
        </p:nvSpPr>
        <p:spPr>
          <a:xfrm>
            <a:off x="6729840" y="1325880"/>
            <a:ext cx="191916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3" name="Text 21"/>
          <p:cNvSpPr/>
          <p:nvPr/>
        </p:nvSpPr>
        <p:spPr>
          <a:xfrm>
            <a:off x="6729840" y="1508760"/>
            <a:ext cx="1919160" cy="68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1" u="none" strike="noStrike">
                <a:solidFill>
                  <a:srgbClr val="C97A1A"/>
                </a:solidFill>
                <a:effectLst/>
                <a:uFillTx/>
                <a:latin typeface="Georgia"/>
                <a:ea typeface="Georgia"/>
              </a:rPr>
              <a:t>4</a:t>
            </a:r>
            <a:endParaRPr lang="en-IN" sz="4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4" name="Text 22"/>
          <p:cNvSpPr/>
          <p:nvPr/>
        </p:nvSpPr>
        <p:spPr>
          <a:xfrm>
            <a:off x="6729840" y="2194560"/>
            <a:ext cx="191916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Control Pathways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5" name="Text 23"/>
          <p:cNvSpPr/>
          <p:nvPr/>
        </p:nvSpPr>
        <p:spPr>
          <a:xfrm>
            <a:off x="6729840" y="2468880"/>
            <a:ext cx="19191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Sheets · IR · BT · WiFi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6" name="Text 24"/>
          <p:cNvSpPr/>
          <p:nvPr/>
        </p:nvSpPr>
        <p:spPr>
          <a:xfrm>
            <a:off x="457200" y="3840480"/>
            <a:ext cx="27421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Project Timeline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7" name="Shape 25"/>
          <p:cNvSpPr/>
          <p:nvPr/>
        </p:nvSpPr>
        <p:spPr>
          <a:xfrm>
            <a:off x="457200" y="4160520"/>
            <a:ext cx="776160" cy="50184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8" name="Text 26"/>
          <p:cNvSpPr/>
          <p:nvPr/>
        </p:nvSpPr>
        <p:spPr>
          <a:xfrm>
            <a:off x="457200" y="4160520"/>
            <a:ext cx="7761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Onboarding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&amp; EduTrack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9" name="Shape 27"/>
          <p:cNvSpPr/>
          <p:nvPr/>
        </p:nvSpPr>
        <p:spPr>
          <a:xfrm>
            <a:off x="1280160" y="4160520"/>
            <a:ext cx="1964880" cy="501840"/>
          </a:xfrm>
          <a:prstGeom prst="rect">
            <a:avLst/>
          </a:prstGeom>
          <a:solidFill>
            <a:srgbClr val="1C0F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0" name="Text 28"/>
          <p:cNvSpPr/>
          <p:nvPr/>
        </p:nvSpPr>
        <p:spPr>
          <a:xfrm>
            <a:off x="1280160" y="4160520"/>
            <a:ext cx="196488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Prototype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&amp; Firmware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1" name="Shape 29"/>
          <p:cNvSpPr/>
          <p:nvPr/>
        </p:nvSpPr>
        <p:spPr>
          <a:xfrm>
            <a:off x="3291840" y="4160520"/>
            <a:ext cx="2147760" cy="50184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" name="Text 30"/>
          <p:cNvSpPr/>
          <p:nvPr/>
        </p:nvSpPr>
        <p:spPr>
          <a:xfrm>
            <a:off x="3291840" y="4160520"/>
            <a:ext cx="21477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PCB V1–V5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Design Arc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31"/>
          <p:cNvSpPr/>
          <p:nvPr/>
        </p:nvSpPr>
        <p:spPr>
          <a:xfrm>
            <a:off x="5486400" y="4160520"/>
            <a:ext cx="1873440" cy="50184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4" name="Text 32"/>
          <p:cNvSpPr/>
          <p:nvPr/>
        </p:nvSpPr>
        <p:spPr>
          <a:xfrm>
            <a:off x="5486400" y="4160520"/>
            <a:ext cx="187344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Lumio V2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Clean-Sheet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5" name="Shape 33"/>
          <p:cNvSpPr/>
          <p:nvPr/>
        </p:nvSpPr>
        <p:spPr>
          <a:xfrm>
            <a:off x="7406640" y="4160520"/>
            <a:ext cx="1233360" cy="501840"/>
          </a:xfrm>
          <a:prstGeom prst="rect">
            <a:avLst/>
          </a:prstGeom>
          <a:solidFill>
            <a:srgbClr val="A09065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6" name="Text 34"/>
          <p:cNvSpPr/>
          <p:nvPr/>
        </p:nvSpPr>
        <p:spPr>
          <a:xfrm>
            <a:off x="7406640" y="4160520"/>
            <a:ext cx="12333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Handover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7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&amp; Remote</a:t>
            </a:r>
            <a:endParaRPr lang="en-IN" sz="7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35"/>
          <p:cNvSpPr/>
          <p:nvPr/>
        </p:nvSpPr>
        <p:spPr>
          <a:xfrm>
            <a:off x="457200" y="4681800"/>
            <a:ext cx="8228520" cy="20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Aug '25 Apr '26</a:t>
            </a:r>
            <a:endParaRPr lang="en-IN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9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0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ORGANIZATION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1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SonyTech IT Company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2" name="Shape 4"/>
          <p:cNvSpPr/>
          <p:nvPr/>
        </p:nvSpPr>
        <p:spPr>
          <a:xfrm>
            <a:off x="365760" y="1325880"/>
            <a:ext cx="4022280" cy="24678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3" name="Shape 5"/>
          <p:cNvSpPr/>
          <p:nvPr/>
        </p:nvSpPr>
        <p:spPr>
          <a:xfrm>
            <a:off x="365760" y="1325880"/>
            <a:ext cx="402228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4" name="Text 6"/>
          <p:cNvSpPr/>
          <p:nvPr/>
        </p:nvSpPr>
        <p:spPr>
          <a:xfrm>
            <a:off x="502920" y="1463040"/>
            <a:ext cx="37479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SonyTech IT Company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5" name="Text 7"/>
          <p:cNvSpPr/>
          <p:nvPr/>
        </p:nvSpPr>
        <p:spPr>
          <a:xfrm>
            <a:off x="502920" y="1828800"/>
            <a:ext cx="3747960" cy="182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>
              <a:lnSpc>
                <a:spcPct val="100000"/>
              </a:lnSpc>
            </a:pPr>
            <a:r>
              <a:rPr lang="en-US" sz="11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Technology solutions firm specialising in software engineering, embedded systems, and educational technology.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100" b="1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Industry Mentor: </a:t>
            </a:r>
            <a:r>
              <a:rPr lang="en-US" sz="11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Mr. Pranay M Mahendrakar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Location: </a:t>
            </a:r>
            <a:r>
              <a:rPr lang="en-US" sz="11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Bengaluru, Karnataka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6" name="Shape 8"/>
          <p:cNvSpPr/>
          <p:nvPr/>
        </p:nvSpPr>
        <p:spPr>
          <a:xfrm>
            <a:off x="4754880" y="1325880"/>
            <a:ext cx="4022280" cy="24678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7" name="Shape 9"/>
          <p:cNvSpPr/>
          <p:nvPr/>
        </p:nvSpPr>
        <p:spPr>
          <a:xfrm>
            <a:off x="4754880" y="1325880"/>
            <a:ext cx="4022280" cy="6300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8" name="Text 10"/>
          <p:cNvSpPr/>
          <p:nvPr/>
        </p:nvSpPr>
        <p:spPr>
          <a:xfrm>
            <a:off x="4892040" y="1463040"/>
            <a:ext cx="374796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R.A.D.G.T.F Foundation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9" name="Text 11"/>
          <p:cNvSpPr/>
          <p:nvPr/>
        </p:nvSpPr>
        <p:spPr>
          <a:xfrm>
            <a:off x="4892040" y="1828800"/>
            <a:ext cx="3747960" cy="1827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Educational non-profit commissioning the Lumio platform. Focused on innovative tools for classroom learning.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Defined requirements, reviewed prototypes, and guided technical priorities with emphasis on student engagement, safety, and classroom ease-of-deployment.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0" name="Shape 12"/>
          <p:cNvSpPr/>
          <p:nvPr/>
        </p:nvSpPr>
        <p:spPr>
          <a:xfrm>
            <a:off x="365760" y="3931920"/>
            <a:ext cx="8411400" cy="86760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71" name="Text 13"/>
          <p:cNvSpPr/>
          <p:nvPr/>
        </p:nvSpPr>
        <p:spPr>
          <a:xfrm>
            <a:off x="548640" y="4069080"/>
            <a:ext cx="804564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Academic Context </a:t>
            </a:r>
            <a:r>
              <a:rPr lang="en-US" sz="11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Visvesvaraya Technological University, Belagavi · B.Tech CSE &amp; Business Systems · 2025–2026 · Faculty Mentor: Mr. Rohit B Kaliwal</a:t>
            </a:r>
            <a:endParaRPr lang="en-IN" sz="11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3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4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THE PROJECT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5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What is Lumio?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6" name="Text 4"/>
          <p:cNvSpPr/>
          <p:nvPr/>
        </p:nvSpPr>
        <p:spPr>
          <a:xfrm>
            <a:off x="457200" y="1188720"/>
            <a:ext cx="82285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0" i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An intelligent, open-hardware educational classroom robot — built from first principles.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7" name="Shape 5"/>
          <p:cNvSpPr/>
          <p:nvPr/>
        </p:nvSpPr>
        <p:spPr>
          <a:xfrm>
            <a:off x="365760" y="1737360"/>
            <a:ext cx="4113720" cy="12607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8" name="Text 6"/>
          <p:cNvSpPr/>
          <p:nvPr/>
        </p:nvSpPr>
        <p:spPr>
          <a:xfrm>
            <a:off x="502920" y="1847160"/>
            <a:ext cx="63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🔌</a:t>
            </a:r>
            <a:endParaRPr lang="en-IN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Text 7"/>
          <p:cNvSpPr/>
          <p:nvPr/>
        </p:nvSpPr>
        <p:spPr>
          <a:xfrm>
            <a:off x="1188720" y="1828800"/>
            <a:ext cx="31078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Hardware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0" name="Text 8"/>
          <p:cNvSpPr/>
          <p:nvPr/>
        </p:nvSpPr>
        <p:spPr>
          <a:xfrm>
            <a:off x="1188720" y="2148840"/>
            <a:ext cx="310788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Custom 4-layer PCB (Lumio V2) with RP2040 co-processor, L298N motor driver, MCP3008 ADC, LM2577 boost converter, and full sensor array.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1" name="Shape 9"/>
          <p:cNvSpPr/>
          <p:nvPr/>
        </p:nvSpPr>
        <p:spPr>
          <a:xfrm>
            <a:off x="4754880" y="1737360"/>
            <a:ext cx="4113720" cy="12607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2" name="Text 10"/>
          <p:cNvSpPr/>
          <p:nvPr/>
        </p:nvSpPr>
        <p:spPr>
          <a:xfrm>
            <a:off x="4892040" y="1847160"/>
            <a:ext cx="63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⚙️</a:t>
            </a:r>
            <a:endParaRPr lang="en-IN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3" name="Text 11"/>
          <p:cNvSpPr/>
          <p:nvPr/>
        </p:nvSpPr>
        <p:spPr>
          <a:xfrm>
            <a:off x="5577840" y="1828800"/>
            <a:ext cx="31078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Firmware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4" name="Text 12"/>
          <p:cNvSpPr/>
          <p:nvPr/>
        </p:nvSpPr>
        <p:spPr>
          <a:xfrm>
            <a:off x="5577840" y="2148840"/>
            <a:ext cx="310788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HAL-abstracted multi-threaded Python stack — four concurrent control pathways, queue-arbitrated motor executor, display pipeline.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5" name="Shape 13"/>
          <p:cNvSpPr/>
          <p:nvPr/>
        </p:nvSpPr>
        <p:spPr>
          <a:xfrm>
            <a:off x="365760" y="3154680"/>
            <a:ext cx="4113720" cy="12607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6" name="Text 14"/>
          <p:cNvSpPr/>
          <p:nvPr/>
        </p:nvSpPr>
        <p:spPr>
          <a:xfrm>
            <a:off x="502920" y="3264480"/>
            <a:ext cx="63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🧠</a:t>
            </a:r>
            <a:endParaRPr lang="en-IN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7" name="Text 15"/>
          <p:cNvSpPr/>
          <p:nvPr/>
        </p:nvSpPr>
        <p:spPr>
          <a:xfrm>
            <a:off x="1188720" y="3246120"/>
            <a:ext cx="31078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On-Device AI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8" name="Text 16"/>
          <p:cNvSpPr/>
          <p:nvPr/>
        </p:nvSpPr>
        <p:spPr>
          <a:xfrm>
            <a:off x="1188720" y="3566160"/>
            <a:ext cx="310788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Vosk STT wake-word detection + Ollama (phi3:mini) LLM inference + Piper TTS — fully offline, no cloud dependency.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9" name="Shape 17"/>
          <p:cNvSpPr/>
          <p:nvPr/>
        </p:nvSpPr>
        <p:spPr>
          <a:xfrm>
            <a:off x="4754880" y="3154680"/>
            <a:ext cx="4113720" cy="12607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0" name="Text 18"/>
          <p:cNvSpPr/>
          <p:nvPr/>
        </p:nvSpPr>
        <p:spPr>
          <a:xfrm>
            <a:off x="4892040" y="3264480"/>
            <a:ext cx="639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📊</a:t>
            </a:r>
            <a:endParaRPr lang="en-IN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1" name="Text 19"/>
          <p:cNvSpPr/>
          <p:nvPr/>
        </p:nvSpPr>
        <p:spPr>
          <a:xfrm>
            <a:off x="5577840" y="3246120"/>
            <a:ext cx="310788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Google Sheets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2" name="Text 20"/>
          <p:cNvSpPr/>
          <p:nvPr/>
        </p:nvSpPr>
        <p:spPr>
          <a:xfrm>
            <a:off x="5577840" y="3566160"/>
            <a:ext cx="3107880" cy="77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Q&amp;A engine and student progress reporting backend — teachers interact through a familiar spreadsheet interface.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"/>
          <p:cNvSpPr/>
          <p:nvPr/>
        </p:nvSpPr>
        <p:spPr>
          <a:xfrm rot="5400000">
            <a:off x="4316400" y="2875320"/>
            <a:ext cx="2426040" cy="977760"/>
          </a:xfrm>
          <a:prstGeom prst="blockArc">
            <a:avLst>
              <a:gd name="adj1" fmla="val 10764506"/>
              <a:gd name="adj2" fmla="val 35494"/>
              <a:gd name="adj3" fmla="val 5454"/>
            </a:avLst>
          </a:prstGeom>
          <a:solidFill>
            <a:srgbClr val="E8950A"/>
          </a:solidFill>
          <a:ln w="38160">
            <a:noFill/>
          </a:ln>
        </p:spPr>
        <p:style>
          <a:lnRef idx="0"/>
          <a:fillRef idx="0"/>
          <a:effectRef idx="0"/>
          <a:fontRef idx="minor"/>
        </p:style>
        <p:txBody>
          <a:bodyPr lIns="109080" tIns="64080" rIns="109080" bIns="64080" anchor="ctr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4" name="Shape 49"/>
          <p:cNvSpPr/>
          <p:nvPr/>
        </p:nvSpPr>
        <p:spPr>
          <a:xfrm rot="14400000">
            <a:off x="4830840" y="3335400"/>
            <a:ext cx="3071520" cy="4428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60" rIns="90000" bIns="360" anchor="ctr" anchorCtr="1">
            <a:noAutofit/>
          </a:bodyPr>
          <a:p>
            <a:endParaRPr lang="en-IN" sz="18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5" name="Shape 45"/>
          <p:cNvSpPr/>
          <p:nvPr/>
        </p:nvSpPr>
        <p:spPr>
          <a:xfrm rot="18000000">
            <a:off x="1463040" y="3299400"/>
            <a:ext cx="3071520" cy="4428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360" rIns="90000" bIns="360" anchor="ctr" anchorCtr="1">
            <a:noAutofit/>
          </a:bodyPr>
          <a:p>
            <a:endParaRPr lang="en-IN" sz="1800" b="1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6" name="Shape 43"/>
          <p:cNvSpPr/>
          <p:nvPr/>
        </p:nvSpPr>
        <p:spPr>
          <a:xfrm rot="19860000">
            <a:off x="2332440" y="2430720"/>
            <a:ext cx="1297800" cy="27324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 anchorCtr="1">
            <a:noAutofit/>
          </a:bodyPr>
          <a:p>
            <a:pPr>
              <a:lnSpc>
                <a:spcPct val="100000"/>
              </a:lnSpc>
            </a:pPr>
            <a:r>
              <a:rPr lang="en-IN" sz="9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UART Interface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97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8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9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HARDWARE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0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System Architecture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1" name="Shape 4"/>
          <p:cNvSpPr/>
          <p:nvPr/>
        </p:nvSpPr>
        <p:spPr>
          <a:xfrm>
            <a:off x="3429000" y="1417320"/>
            <a:ext cx="2284920" cy="100476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2" name="Text 5"/>
          <p:cNvSpPr/>
          <p:nvPr/>
        </p:nvSpPr>
        <p:spPr>
          <a:xfrm>
            <a:off x="3429000" y="1417320"/>
            <a:ext cx="2284920" cy="1004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Raspberry Pi 5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Primary Compute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3" name="Shape 6"/>
          <p:cNvSpPr/>
          <p:nvPr/>
        </p:nvSpPr>
        <p:spPr>
          <a:xfrm>
            <a:off x="274320" y="1417320"/>
            <a:ext cx="2284920" cy="821880"/>
          </a:xfrm>
          <a:prstGeom prst="rect">
            <a:avLst/>
          </a:prstGeom>
          <a:solidFill>
            <a:srgbClr val="2E18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4" name="Text 7"/>
          <p:cNvSpPr/>
          <p:nvPr/>
        </p:nvSpPr>
        <p:spPr>
          <a:xfrm>
            <a:off x="274320" y="141732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Lumio V2 PCB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4-layer, 115×73mm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5" name="Shape 8"/>
          <p:cNvSpPr/>
          <p:nvPr/>
        </p:nvSpPr>
        <p:spPr>
          <a:xfrm>
            <a:off x="274320" y="2743200"/>
            <a:ext cx="2284920" cy="821880"/>
          </a:xfrm>
          <a:prstGeom prst="rect">
            <a:avLst/>
          </a:prstGeom>
          <a:solidFill>
            <a:srgbClr val="2E18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6" name="Text 9"/>
          <p:cNvSpPr/>
          <p:nvPr/>
        </p:nvSpPr>
        <p:spPr>
          <a:xfrm>
            <a:off x="274320" y="274320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RP2040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Co-Processor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7" name="Shape 10"/>
          <p:cNvSpPr/>
          <p:nvPr/>
        </p:nvSpPr>
        <p:spPr>
          <a:xfrm>
            <a:off x="3429000" y="2743200"/>
            <a:ext cx="2284920" cy="821880"/>
          </a:xfrm>
          <a:prstGeom prst="rect">
            <a:avLst/>
          </a:prstGeom>
          <a:solidFill>
            <a:srgbClr val="6B52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8" name="Text 11"/>
          <p:cNvSpPr/>
          <p:nvPr/>
        </p:nvSpPr>
        <p:spPr>
          <a:xfrm>
            <a:off x="3429000" y="274320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DFRobot UPS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Battery-Backed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09" name="Shape 12"/>
          <p:cNvSpPr/>
          <p:nvPr/>
        </p:nvSpPr>
        <p:spPr>
          <a:xfrm>
            <a:off x="6583680" y="1417320"/>
            <a:ext cx="2284920" cy="821880"/>
          </a:xfrm>
          <a:prstGeom prst="rect">
            <a:avLst/>
          </a:prstGeom>
          <a:solidFill>
            <a:srgbClr val="2E18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0" name="Text 13"/>
          <p:cNvSpPr/>
          <p:nvPr/>
        </p:nvSpPr>
        <p:spPr>
          <a:xfrm>
            <a:off x="6583680" y="141732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DSI Display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Visual Output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1" name="Shape 14"/>
          <p:cNvSpPr/>
          <p:nvPr/>
        </p:nvSpPr>
        <p:spPr>
          <a:xfrm>
            <a:off x="6583680" y="2743200"/>
            <a:ext cx="2284920" cy="821880"/>
          </a:xfrm>
          <a:prstGeom prst="rect">
            <a:avLst/>
          </a:prstGeom>
          <a:solidFill>
            <a:srgbClr val="A09065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2" name="Text 15"/>
          <p:cNvSpPr/>
          <p:nvPr/>
        </p:nvSpPr>
        <p:spPr>
          <a:xfrm>
            <a:off x="6583680" y="274320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Pi Camera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(AI Vision — WIP)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3" name="Shape 16"/>
          <p:cNvSpPr/>
          <p:nvPr/>
        </p:nvSpPr>
        <p:spPr>
          <a:xfrm>
            <a:off x="274320" y="4069080"/>
            <a:ext cx="2284920" cy="821880"/>
          </a:xfrm>
          <a:prstGeom prst="rect">
            <a:avLst/>
          </a:prstGeom>
          <a:solidFill>
            <a:srgbClr val="1C0F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4" name="Text 17"/>
          <p:cNvSpPr/>
          <p:nvPr/>
        </p:nvSpPr>
        <p:spPr>
          <a:xfrm>
            <a:off x="274320" y="406908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L298N + SS34B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Motor Driver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5" name="Shape 18"/>
          <p:cNvSpPr/>
          <p:nvPr/>
        </p:nvSpPr>
        <p:spPr>
          <a:xfrm>
            <a:off x="3429000" y="4069080"/>
            <a:ext cx="2284920" cy="821880"/>
          </a:xfrm>
          <a:prstGeom prst="rect">
            <a:avLst/>
          </a:prstGeom>
          <a:solidFill>
            <a:srgbClr val="1C0F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6" name="Text 19"/>
          <p:cNvSpPr/>
          <p:nvPr/>
        </p:nvSpPr>
        <p:spPr>
          <a:xfrm>
            <a:off x="3429000" y="406908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MCP3008 SPI ADC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8-Channel Sensors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7" name="Shape 20"/>
          <p:cNvSpPr/>
          <p:nvPr/>
        </p:nvSpPr>
        <p:spPr>
          <a:xfrm>
            <a:off x="6583680" y="4069080"/>
            <a:ext cx="2284920" cy="821880"/>
          </a:xfrm>
          <a:prstGeom prst="rect">
            <a:avLst/>
          </a:prstGeom>
          <a:solidFill>
            <a:srgbClr val="1C0F00"/>
          </a:solidFill>
          <a:ln w="63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8" name="Text 21"/>
          <p:cNvSpPr/>
          <p:nvPr/>
        </p:nvSpPr>
        <p:spPr>
          <a:xfrm>
            <a:off x="6583680" y="4069080"/>
            <a:ext cx="2284920" cy="821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LM2577 Boost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5V → 12V Rail</a:t>
            </a:r>
            <a:endParaRPr lang="en-IN" sz="95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9" name="Shape 22"/>
          <p:cNvSpPr/>
          <p:nvPr/>
        </p:nvSpPr>
        <p:spPr>
          <a:xfrm>
            <a:off x="2560320" y="1783080"/>
            <a:ext cx="867600" cy="27324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0" name="Text 23"/>
          <p:cNvSpPr/>
          <p:nvPr/>
        </p:nvSpPr>
        <p:spPr>
          <a:xfrm>
            <a:off x="2560320" y="1783080"/>
            <a:ext cx="86760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40-pin ribbon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1" name="Shape 36"/>
          <p:cNvSpPr/>
          <p:nvPr/>
        </p:nvSpPr>
        <p:spPr>
          <a:xfrm>
            <a:off x="5714640" y="1800000"/>
            <a:ext cx="867600" cy="27324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 anchorCtr="1">
            <a:noAutofit/>
          </a:bodyPr>
          <a:p>
            <a:pPr>
              <a:lnSpc>
                <a:spcPct val="100000"/>
              </a:lnSpc>
            </a:pPr>
            <a:r>
              <a:rPr lang="en-IN" sz="10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DSI Cable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2" name="Shape 42"/>
          <p:cNvSpPr/>
          <p:nvPr/>
        </p:nvSpPr>
        <p:spPr>
          <a:xfrm>
            <a:off x="4140000" y="2422800"/>
            <a:ext cx="867600" cy="319680"/>
          </a:xfrm>
          <a:prstGeom prst="rect">
            <a:avLst/>
          </a:prstGeom>
          <a:solidFill>
            <a:srgbClr val="E8950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 anchorCtr="1">
            <a:noAutofit/>
          </a:bodyPr>
          <a:p>
            <a:pPr algn="ctr">
              <a:lnSpc>
                <a:spcPct val="100000"/>
              </a:lnSpc>
            </a:pPr>
            <a:r>
              <a:rPr lang="en-IN" sz="800" b="1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Debug Power interface</a:t>
            </a:r>
            <a:endParaRPr lang="en-IN" sz="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4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5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PCB DESIGN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6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PCB Journey: V1 → Definitive V2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7" name="Shape 4"/>
          <p:cNvSpPr/>
          <p:nvPr/>
        </p:nvSpPr>
        <p:spPr>
          <a:xfrm>
            <a:off x="421200" y="1371600"/>
            <a:ext cx="2559240" cy="1370520"/>
          </a:xfrm>
          <a:prstGeom prst="rect">
            <a:avLst/>
          </a:prstGeom>
          <a:solidFill>
            <a:srgbClr val="8B7B55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8" name="Text 5"/>
          <p:cNvSpPr/>
          <p:nvPr/>
        </p:nvSpPr>
        <p:spPr>
          <a:xfrm>
            <a:off x="457200" y="1417320"/>
            <a:ext cx="2559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V1</a:t>
            </a: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29" name="Text 6"/>
          <p:cNvSpPr/>
          <p:nvPr/>
        </p:nvSpPr>
        <p:spPr>
          <a:xfrm>
            <a:off x="457200" y="2057400"/>
            <a:ext cx="255924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Pi Zero 2W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Chassis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0" name="Text 7"/>
          <p:cNvSpPr/>
          <p:nvPr/>
        </p:nvSpPr>
        <p:spPr>
          <a:xfrm>
            <a:off x="457200" y="2788920"/>
            <a:ext cx="2559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Jumper-cable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prototype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1" name="Text 8"/>
          <p:cNvSpPr/>
          <p:nvPr/>
        </p:nvSpPr>
        <p:spPr>
          <a:xfrm>
            <a:off x="2955240" y="1737360"/>
            <a:ext cx="27324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2" name="Shape 9"/>
          <p:cNvSpPr/>
          <p:nvPr/>
        </p:nvSpPr>
        <p:spPr>
          <a:xfrm>
            <a:off x="3337560" y="1371600"/>
            <a:ext cx="2559240" cy="1370520"/>
          </a:xfrm>
          <a:prstGeom prst="rect">
            <a:avLst/>
          </a:prstGeom>
          <a:solidFill>
            <a:srgbClr val="C97A1A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3" name="Text 10"/>
          <p:cNvSpPr/>
          <p:nvPr/>
        </p:nvSpPr>
        <p:spPr>
          <a:xfrm>
            <a:off x="3337560" y="1417320"/>
            <a:ext cx="2559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V2–V5</a:t>
            </a: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 11"/>
          <p:cNvSpPr/>
          <p:nvPr/>
        </p:nvSpPr>
        <p:spPr>
          <a:xfrm>
            <a:off x="3337560" y="2057400"/>
            <a:ext cx="255924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CM5 Carrier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Exploration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5" name="Text 12"/>
          <p:cNvSpPr/>
          <p:nvPr/>
        </p:nvSpPr>
        <p:spPr>
          <a:xfrm>
            <a:off x="3337560" y="2788920"/>
            <a:ext cx="2559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Iterative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hardware arc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6" name="Text 13"/>
          <p:cNvSpPr/>
          <p:nvPr/>
        </p:nvSpPr>
        <p:spPr>
          <a:xfrm>
            <a:off x="5835600" y="1737360"/>
            <a:ext cx="273240" cy="547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7" name="Shape 14"/>
          <p:cNvSpPr/>
          <p:nvPr/>
        </p:nvSpPr>
        <p:spPr>
          <a:xfrm>
            <a:off x="6217920" y="1371600"/>
            <a:ext cx="2559240" cy="1370520"/>
          </a:xfrm>
          <a:prstGeom prst="rect">
            <a:avLst/>
          </a:prstGeom>
          <a:solidFill>
            <a:srgbClr val="C97A1A"/>
          </a:solidFill>
          <a:ln w="25400">
            <a:solidFill>
              <a:srgbClr val="E8950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8" name="Text 15"/>
          <p:cNvSpPr/>
          <p:nvPr/>
        </p:nvSpPr>
        <p:spPr>
          <a:xfrm>
            <a:off x="6217920" y="1417320"/>
            <a:ext cx="25592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V2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Final</a:t>
            </a:r>
            <a:endParaRPr lang="en-IN" sz="2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39" name="Text 16"/>
          <p:cNvSpPr/>
          <p:nvPr/>
        </p:nvSpPr>
        <p:spPr>
          <a:xfrm>
            <a:off x="6217920" y="2057400"/>
            <a:ext cx="255924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RPi 5 Platform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Clean-Sheet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0" name="Text 17"/>
          <p:cNvSpPr/>
          <p:nvPr/>
        </p:nvSpPr>
        <p:spPr>
          <a:xfrm>
            <a:off x="6217920" y="2788920"/>
            <a:ext cx="255924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DRC-clean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PCBA-ready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1" name="Text 18"/>
          <p:cNvSpPr/>
          <p:nvPr/>
        </p:nvSpPr>
        <p:spPr>
          <a:xfrm>
            <a:off x="457200" y="3291840"/>
            <a:ext cx="8228520" cy="273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Key Design Decisions in Definitive V2</a:t>
            </a:r>
            <a:endParaRPr lang="en-IN" sz="12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2" name="Shape 19"/>
          <p:cNvSpPr/>
          <p:nvPr/>
        </p:nvSpPr>
        <p:spPr>
          <a:xfrm>
            <a:off x="475560" y="3721680"/>
            <a:ext cx="145080" cy="145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3" name="Text 20"/>
          <p:cNvSpPr/>
          <p:nvPr/>
        </p:nvSpPr>
        <p:spPr>
          <a:xfrm>
            <a:off x="685800" y="3657600"/>
            <a:ext cx="402228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MCP3008 SPI ADC (8-ch) replacing ADS1115 — simpler sensor routing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4" name="Shape 21"/>
          <p:cNvSpPr/>
          <p:nvPr/>
        </p:nvSpPr>
        <p:spPr>
          <a:xfrm>
            <a:off x="4864680" y="3721680"/>
            <a:ext cx="145080" cy="145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5" name="Text 22"/>
          <p:cNvSpPr/>
          <p:nvPr/>
        </p:nvSpPr>
        <p:spPr>
          <a:xfrm>
            <a:off x="5074920" y="3657600"/>
            <a:ext cx="402228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SS34B Schottky freewheel diodes replacing 1N4148 — correct PWM flyback behaviour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6" name="Shape 23"/>
          <p:cNvSpPr/>
          <p:nvPr/>
        </p:nvSpPr>
        <p:spPr>
          <a:xfrm>
            <a:off x="475560" y="4041720"/>
            <a:ext cx="145080" cy="145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7" name="Text 24"/>
          <p:cNvSpPr/>
          <p:nvPr/>
        </p:nvSpPr>
        <p:spPr>
          <a:xfrm>
            <a:off x="685800" y="3977640"/>
            <a:ext cx="402228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LM2577 boost (5V→12V) with Vout = 1.23 × (1+R1/R2) design-from-equation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48" name="Shape 25"/>
          <p:cNvSpPr/>
          <p:nvPr/>
        </p:nvSpPr>
        <p:spPr>
          <a:xfrm>
            <a:off x="4864680" y="4041720"/>
            <a:ext cx="145080" cy="145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9" name="Text 26"/>
          <p:cNvSpPr/>
          <p:nvPr/>
        </p:nvSpPr>
        <p:spPr>
          <a:xfrm>
            <a:off x="5074920" y="3977640"/>
            <a:ext cx="402228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RP2040 (QFN-56) with W25Q64 SPI flash, 12MHz crystal, USB-C programming port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0" name="Shape 27"/>
          <p:cNvSpPr/>
          <p:nvPr/>
        </p:nvSpPr>
        <p:spPr>
          <a:xfrm>
            <a:off x="475560" y="4361760"/>
            <a:ext cx="145080" cy="145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1" name="Text 28"/>
          <p:cNvSpPr/>
          <p:nvPr/>
        </p:nvSpPr>
        <p:spPr>
          <a:xfrm>
            <a:off x="685800" y="4297680"/>
            <a:ext cx="402228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DSI display replacing I2C HAT — native RPi firmware framebuffer, no custom driver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2" name="Shape 29"/>
          <p:cNvSpPr/>
          <p:nvPr/>
        </p:nvSpPr>
        <p:spPr>
          <a:xfrm>
            <a:off x="4864680" y="4361760"/>
            <a:ext cx="145080" cy="14508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3" name="Text 30"/>
          <p:cNvSpPr/>
          <p:nvPr/>
        </p:nvSpPr>
        <p:spPr>
          <a:xfrm>
            <a:off x="5074920" y="4297680"/>
            <a:ext cx="402228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Custom KiCad RPi 5 40-pin ribbon header symbol (Conn_02x20_Odd_Even)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5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6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FIRMWARE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Firmware Architecture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4"/>
          <p:cNvSpPr/>
          <p:nvPr/>
        </p:nvSpPr>
        <p:spPr>
          <a:xfrm>
            <a:off x="457200" y="1188720"/>
            <a:ext cx="82285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i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Two-layer design: HAL (hardware abstraction) + RobotController (zero GPIO dependency)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9" name="Shape 5"/>
          <p:cNvSpPr/>
          <p:nvPr/>
        </p:nvSpPr>
        <p:spPr>
          <a:xfrm>
            <a:off x="274320" y="1645920"/>
            <a:ext cx="1571760" cy="501840"/>
          </a:xfrm>
          <a:prstGeom prst="rect">
            <a:avLst/>
          </a:prstGeom>
          <a:solidFill>
            <a:srgbClr val="FFBF00"/>
          </a:solidFill>
          <a:ln w="381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0" name="Text 6"/>
          <p:cNvSpPr/>
          <p:nvPr/>
        </p:nvSpPr>
        <p:spPr>
          <a:xfrm>
            <a:off x="274320" y="1645920"/>
            <a:ext cx="15717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000000"/>
                </a:solidFill>
                <a:effectLst/>
                <a:uFillTx/>
                <a:latin typeface="Calibri"/>
                <a:ea typeface="Calibri"/>
              </a:rPr>
              <a:t>LLM Pipeline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Shape 7"/>
          <p:cNvSpPr/>
          <p:nvPr/>
        </p:nvSpPr>
        <p:spPr>
          <a:xfrm>
            <a:off x="1060560" y="2148840"/>
            <a:ext cx="360" cy="320040"/>
          </a:xfrm>
          <a:prstGeom prst="line">
            <a:avLst/>
          </a:prstGeom>
          <a:ln cap="rnd" w="19050">
            <a:solidFill>
              <a:srgbClr val="FFBF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2" name="Shape 8"/>
          <p:cNvSpPr/>
          <p:nvPr/>
        </p:nvSpPr>
        <p:spPr>
          <a:xfrm>
            <a:off x="1993320" y="1645920"/>
            <a:ext cx="1571760" cy="501840"/>
          </a:xfrm>
          <a:prstGeom prst="rect">
            <a:avLst/>
          </a:prstGeom>
          <a:solidFill>
            <a:srgbClr val="C97A1A"/>
          </a:solidFill>
          <a:ln w="381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3" name="Text 9"/>
          <p:cNvSpPr/>
          <p:nvPr/>
        </p:nvSpPr>
        <p:spPr>
          <a:xfrm>
            <a:off x="1993320" y="1645920"/>
            <a:ext cx="15717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Motor Executor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4" name="Shape 10"/>
          <p:cNvSpPr/>
          <p:nvPr/>
        </p:nvSpPr>
        <p:spPr>
          <a:xfrm>
            <a:off x="2779560" y="2148840"/>
            <a:ext cx="360" cy="320040"/>
          </a:xfrm>
          <a:prstGeom prst="line">
            <a:avLst/>
          </a:prstGeom>
          <a:ln w="1905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5" name="Shape 11"/>
          <p:cNvSpPr/>
          <p:nvPr/>
        </p:nvSpPr>
        <p:spPr>
          <a:xfrm>
            <a:off x="3712320" y="1645920"/>
            <a:ext cx="1571760" cy="501840"/>
          </a:xfrm>
          <a:prstGeom prst="rect">
            <a:avLst/>
          </a:prstGeom>
          <a:solidFill>
            <a:srgbClr val="C4881A"/>
          </a:solidFill>
          <a:ln w="381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6" name="Text 12"/>
          <p:cNvSpPr/>
          <p:nvPr/>
        </p:nvSpPr>
        <p:spPr>
          <a:xfrm>
            <a:off x="3712320" y="1645920"/>
            <a:ext cx="15717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Display Renderer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7" name="Shape 13"/>
          <p:cNvSpPr/>
          <p:nvPr/>
        </p:nvSpPr>
        <p:spPr>
          <a:xfrm>
            <a:off x="4498560" y="2148840"/>
            <a:ext cx="360" cy="320040"/>
          </a:xfrm>
          <a:prstGeom prst="line">
            <a:avLst/>
          </a:prstGeom>
          <a:ln w="19050">
            <a:solidFill>
              <a:srgbClr val="C488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8" name="Shape 14"/>
          <p:cNvSpPr/>
          <p:nvPr/>
        </p:nvSpPr>
        <p:spPr>
          <a:xfrm>
            <a:off x="5431680" y="1645920"/>
            <a:ext cx="1571760" cy="501840"/>
          </a:xfrm>
          <a:prstGeom prst="rect">
            <a:avLst/>
          </a:prstGeom>
          <a:solidFill>
            <a:srgbClr val="A06820"/>
          </a:solidFill>
          <a:ln w="381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9" name="Text 15"/>
          <p:cNvSpPr/>
          <p:nvPr/>
        </p:nvSpPr>
        <p:spPr>
          <a:xfrm>
            <a:off x="5431680" y="1645920"/>
            <a:ext cx="15717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WiFi Server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0" name="Shape 16"/>
          <p:cNvSpPr/>
          <p:nvPr/>
        </p:nvSpPr>
        <p:spPr>
          <a:xfrm>
            <a:off x="6217920" y="2148840"/>
            <a:ext cx="360" cy="320040"/>
          </a:xfrm>
          <a:prstGeom prst="line">
            <a:avLst/>
          </a:prstGeom>
          <a:ln w="19050">
            <a:solidFill>
              <a:srgbClr val="A0682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1" name="Shape 17"/>
          <p:cNvSpPr/>
          <p:nvPr/>
        </p:nvSpPr>
        <p:spPr>
          <a:xfrm>
            <a:off x="7150680" y="1645920"/>
            <a:ext cx="1571760" cy="501840"/>
          </a:xfrm>
          <a:prstGeom prst="rect">
            <a:avLst/>
          </a:prstGeom>
          <a:solidFill>
            <a:srgbClr val="8B2500"/>
          </a:solidFill>
          <a:ln w="381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2" name="Text 18"/>
          <p:cNvSpPr/>
          <p:nvPr/>
        </p:nvSpPr>
        <p:spPr>
          <a:xfrm>
            <a:off x="7150680" y="1645920"/>
            <a:ext cx="157176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Watchdog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3" name="Shape 19"/>
          <p:cNvSpPr/>
          <p:nvPr/>
        </p:nvSpPr>
        <p:spPr>
          <a:xfrm>
            <a:off x="7936920" y="2148840"/>
            <a:ext cx="360" cy="320040"/>
          </a:xfrm>
          <a:prstGeom prst="line">
            <a:avLst/>
          </a:prstGeom>
          <a:ln w="19050">
            <a:solidFill>
              <a:srgbClr val="8B25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4" name="Shape 20"/>
          <p:cNvSpPr/>
          <p:nvPr/>
        </p:nvSpPr>
        <p:spPr>
          <a:xfrm>
            <a:off x="274320" y="2468880"/>
            <a:ext cx="8594280" cy="501840"/>
          </a:xfrm>
          <a:prstGeom prst="rect">
            <a:avLst/>
          </a:prstGeom>
          <a:solidFill>
            <a:srgbClr val="2E1800"/>
          </a:solidFill>
          <a:ln w="19050">
            <a:solidFill>
              <a:srgbClr val="E8950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5" name="Text 21"/>
          <p:cNvSpPr/>
          <p:nvPr/>
        </p:nvSpPr>
        <p:spPr>
          <a:xfrm>
            <a:off x="274320" y="2468880"/>
            <a:ext cx="859428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E8950A"/>
                </a:solidFill>
                <a:effectLst/>
                <a:uFillTx/>
                <a:latin typeface="Calibri"/>
                <a:ea typeface="Calibri"/>
              </a:rPr>
              <a:t>Shared Command Queue (threading.Queue + threading.Event arbitration)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6" name="Shape 22"/>
          <p:cNvSpPr/>
          <p:nvPr/>
        </p:nvSpPr>
        <p:spPr>
          <a:xfrm>
            <a:off x="274320" y="3154680"/>
            <a:ext cx="4113720" cy="6847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7" name="Text 23"/>
          <p:cNvSpPr/>
          <p:nvPr/>
        </p:nvSpPr>
        <p:spPr>
          <a:xfrm>
            <a:off x="274320" y="3154680"/>
            <a:ext cx="4113720" cy="68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Hardware Abstraction Layer (HAL)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MotorHAL · SensorHAL · DisplayHAL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8" name="Shape 24"/>
          <p:cNvSpPr/>
          <p:nvPr/>
        </p:nvSpPr>
        <p:spPr>
          <a:xfrm>
            <a:off x="4663440" y="3154680"/>
            <a:ext cx="4205160" cy="684720"/>
          </a:xfrm>
          <a:prstGeom prst="rect">
            <a:avLst/>
          </a:prstGeom>
          <a:solidFill>
            <a:srgbClr val="2E1800"/>
          </a:solidFill>
          <a:ln w="12700">
            <a:solidFill>
              <a:srgbClr val="C488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 25"/>
          <p:cNvSpPr/>
          <p:nvPr/>
        </p:nvSpPr>
        <p:spPr>
          <a:xfrm>
            <a:off x="4663440" y="3154680"/>
            <a:ext cx="4205160" cy="684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D4A017"/>
                </a:solidFill>
                <a:effectLst/>
                <a:uFillTx/>
                <a:latin typeface="Calibri"/>
                <a:ea typeface="Calibri"/>
              </a:rPr>
              <a:t>MockHAL (Test Doubles)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D4A017"/>
                </a:solidFill>
                <a:effectLst/>
                <a:uFillTx/>
                <a:latin typeface="Calibri"/>
                <a:ea typeface="Calibri"/>
              </a:rPr>
              <a:t>Unit tests · Integration tests · Off-hardware CI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 26"/>
          <p:cNvSpPr/>
          <p:nvPr/>
        </p:nvSpPr>
        <p:spPr>
          <a:xfrm>
            <a:off x="457200" y="4005000"/>
            <a:ext cx="22849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4 Control Pathways: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1" name="Shape 27"/>
          <p:cNvSpPr/>
          <p:nvPr/>
        </p:nvSpPr>
        <p:spPr>
          <a:xfrm>
            <a:off x="2560320" y="3950280"/>
            <a:ext cx="1507680" cy="346320"/>
          </a:xfrm>
          <a:prstGeom prst="roundRect">
            <a:avLst>
              <a:gd name="adj" fmla="val 15789"/>
            </a:avLst>
          </a:prstGeom>
          <a:solidFill>
            <a:srgbClr val="8B25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2" name="Text 28"/>
          <p:cNvSpPr/>
          <p:nvPr/>
        </p:nvSpPr>
        <p:spPr>
          <a:xfrm>
            <a:off x="2560320" y="3950280"/>
            <a:ext cx="150768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📊 Google Sheets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3" name="Shape 29"/>
          <p:cNvSpPr/>
          <p:nvPr/>
        </p:nvSpPr>
        <p:spPr>
          <a:xfrm>
            <a:off x="4187880" y="3950280"/>
            <a:ext cx="1507680" cy="346320"/>
          </a:xfrm>
          <a:prstGeom prst="roundRect">
            <a:avLst>
              <a:gd name="adj" fmla="val 15789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4" name="Text 30"/>
          <p:cNvSpPr/>
          <p:nvPr/>
        </p:nvSpPr>
        <p:spPr>
          <a:xfrm>
            <a:off x="4187880" y="3950280"/>
            <a:ext cx="150768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🔴 Infrared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5" name="Shape 31"/>
          <p:cNvSpPr/>
          <p:nvPr/>
        </p:nvSpPr>
        <p:spPr>
          <a:xfrm>
            <a:off x="5815440" y="3950280"/>
            <a:ext cx="1507680" cy="346320"/>
          </a:xfrm>
          <a:prstGeom prst="roundRect">
            <a:avLst>
              <a:gd name="adj" fmla="val 15789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6" name="Text 32"/>
          <p:cNvSpPr/>
          <p:nvPr/>
        </p:nvSpPr>
        <p:spPr>
          <a:xfrm>
            <a:off x="5815440" y="3950280"/>
            <a:ext cx="150768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🔵 Bluetooth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7" name="Shape 33"/>
          <p:cNvSpPr/>
          <p:nvPr/>
        </p:nvSpPr>
        <p:spPr>
          <a:xfrm>
            <a:off x="7443360" y="3950280"/>
            <a:ext cx="1507680" cy="346320"/>
          </a:xfrm>
          <a:prstGeom prst="roundRect">
            <a:avLst>
              <a:gd name="adj" fmla="val 15789"/>
            </a:avLst>
          </a:prstGeom>
          <a:solidFill>
            <a:srgbClr val="2E180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 34"/>
          <p:cNvSpPr/>
          <p:nvPr/>
        </p:nvSpPr>
        <p:spPr>
          <a:xfrm>
            <a:off x="7443360" y="3950280"/>
            <a:ext cx="1507680" cy="346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🌐 WiFi Web Panel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9" name="Text 35"/>
          <p:cNvSpPr/>
          <p:nvPr/>
        </p:nvSpPr>
        <p:spPr>
          <a:xfrm>
            <a:off x="457200" y="4462200"/>
            <a:ext cx="822852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50" b="0" i="1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v1.1.0 tagged release · All threads with explicit lifecycle management · No command starvation under concurrent load</a:t>
            </a:r>
            <a:endParaRPr lang="en-IN" sz="9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5E6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1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2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RP2040 SUBSYSTEM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3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1C0F00"/>
                </a:solidFill>
                <a:effectLst/>
                <a:uFillTx/>
                <a:latin typeface="Georgia"/>
                <a:ea typeface="Georgia"/>
              </a:rPr>
              <a:t>RP2040 Co-Processor Subsystem</a:t>
            </a:r>
            <a:endParaRPr lang="en-IN" sz="2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Shape 4"/>
          <p:cNvSpPr/>
          <p:nvPr/>
        </p:nvSpPr>
        <p:spPr>
          <a:xfrm>
            <a:off x="365760" y="1371600"/>
            <a:ext cx="4159440" cy="14162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5" name="Shape 5"/>
          <p:cNvSpPr/>
          <p:nvPr/>
        </p:nvSpPr>
        <p:spPr>
          <a:xfrm>
            <a:off x="365760" y="1371600"/>
            <a:ext cx="415944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6" name="Text 6"/>
          <p:cNvSpPr/>
          <p:nvPr/>
        </p:nvSpPr>
        <p:spPr>
          <a:xfrm>
            <a:off x="475560" y="150876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💾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7" name="Text 7"/>
          <p:cNvSpPr/>
          <p:nvPr/>
        </p:nvSpPr>
        <p:spPr>
          <a:xfrm>
            <a:off x="1143000" y="1481400"/>
            <a:ext cx="319932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SPI Flash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8" name="Text 8"/>
          <p:cNvSpPr/>
          <p:nvPr/>
        </p:nvSpPr>
        <p:spPr>
          <a:xfrm>
            <a:off x="1143000" y="1810440"/>
            <a:ext cx="3199320" cy="867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W25Q64 on QSPI pins — program storage and runtime data. QSPI traces length-matched during PCB layout.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9" name="Shape 9"/>
          <p:cNvSpPr/>
          <p:nvPr/>
        </p:nvSpPr>
        <p:spPr>
          <a:xfrm>
            <a:off x="4800600" y="1371600"/>
            <a:ext cx="4159440" cy="14162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0" name="Shape 10"/>
          <p:cNvSpPr/>
          <p:nvPr/>
        </p:nvSpPr>
        <p:spPr>
          <a:xfrm>
            <a:off x="4800600" y="1371600"/>
            <a:ext cx="415944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1" name="Text 11"/>
          <p:cNvSpPr/>
          <p:nvPr/>
        </p:nvSpPr>
        <p:spPr>
          <a:xfrm>
            <a:off x="4910400" y="150876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⏱️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12"/>
          <p:cNvSpPr/>
          <p:nvPr/>
        </p:nvSpPr>
        <p:spPr>
          <a:xfrm>
            <a:off x="5577840" y="1481400"/>
            <a:ext cx="319932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12MHz Crystal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3" name="Text 13"/>
          <p:cNvSpPr/>
          <p:nvPr/>
        </p:nvSpPr>
        <p:spPr>
          <a:xfrm>
            <a:off x="5577840" y="1810440"/>
            <a:ext cx="3199320" cy="867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HC-49SMD with correctly calculated 33pF load capacitors (CL=20pF, each cap = 2×CL − stray = 35pF → 33pF std).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4" name="Shape 14"/>
          <p:cNvSpPr/>
          <p:nvPr/>
        </p:nvSpPr>
        <p:spPr>
          <a:xfrm>
            <a:off x="365760" y="2926080"/>
            <a:ext cx="4159440" cy="14162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5" name="Shape 15"/>
          <p:cNvSpPr/>
          <p:nvPr/>
        </p:nvSpPr>
        <p:spPr>
          <a:xfrm>
            <a:off x="365760" y="2926080"/>
            <a:ext cx="415944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 16"/>
          <p:cNvSpPr/>
          <p:nvPr/>
        </p:nvSpPr>
        <p:spPr>
          <a:xfrm>
            <a:off x="475560" y="306324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🔌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7" name="Text 17"/>
          <p:cNvSpPr/>
          <p:nvPr/>
        </p:nvSpPr>
        <p:spPr>
          <a:xfrm>
            <a:off x="1143000" y="3035880"/>
            <a:ext cx="319932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USB-C Port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8" name="Text 18"/>
          <p:cNvSpPr/>
          <p:nvPr/>
        </p:nvSpPr>
        <p:spPr>
          <a:xfrm>
            <a:off x="1143000" y="3364920"/>
            <a:ext cx="3199320" cy="867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5.1kΩ CC resistors + 27Ω D+/D− impedance matching. BOOTSEL/RESET tactile switches for programming.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09" name="Shape 19"/>
          <p:cNvSpPr/>
          <p:nvPr/>
        </p:nvSpPr>
        <p:spPr>
          <a:xfrm>
            <a:off x="4800600" y="2926080"/>
            <a:ext cx="4159440" cy="1416240"/>
          </a:xfrm>
          <a:prstGeom prst="rect">
            <a:avLst/>
          </a:prstGeom>
          <a:solidFill>
            <a:srgbClr val="FFFFFF"/>
          </a:solidFill>
          <a:ln w="6350">
            <a:solidFill>
              <a:srgbClr val="F0DDB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0" name="Shape 20"/>
          <p:cNvSpPr/>
          <p:nvPr/>
        </p:nvSpPr>
        <p:spPr>
          <a:xfrm>
            <a:off x="4800600" y="2926080"/>
            <a:ext cx="4159440" cy="63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1" name="Text 21"/>
          <p:cNvSpPr/>
          <p:nvPr/>
        </p:nvSpPr>
        <p:spPr>
          <a:xfrm>
            <a:off x="4910400" y="3063240"/>
            <a:ext cx="593280" cy="593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📡</a:t>
            </a:r>
            <a:endParaRPr lang="en-IN" sz="24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2" name="Text 22"/>
          <p:cNvSpPr/>
          <p:nvPr/>
        </p:nvSpPr>
        <p:spPr>
          <a:xfrm>
            <a:off x="5577840" y="3035880"/>
            <a:ext cx="3199320" cy="30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1C0F00"/>
                </a:solidFill>
                <a:effectLst/>
                <a:uFillTx/>
                <a:latin typeface="Calibri"/>
                <a:ea typeface="Calibri"/>
              </a:rPr>
              <a:t>UART Bridge</a:t>
            </a:r>
            <a:endParaRPr lang="en-IN" sz="13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3" name="Text 23"/>
          <p:cNvSpPr/>
          <p:nvPr/>
        </p:nvSpPr>
        <p:spPr>
          <a:xfrm>
            <a:off x="5577840" y="3364920"/>
            <a:ext cx="3199320" cy="867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241200"/>
                </a:solidFill>
                <a:effectLst/>
                <a:uFillTx/>
                <a:latin typeface="Calibri"/>
                <a:ea typeface="Calibri"/>
              </a:rPr>
              <a:t>Communicates with RPi 5 over UART using a lightweight JSON command protocol. Extends GPIO capacity.</a:t>
            </a:r>
            <a:endParaRPr lang="en-IN" sz="1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14" name="Text 24"/>
          <p:cNvSpPr/>
          <p:nvPr/>
        </p:nvSpPr>
        <p:spPr>
          <a:xfrm>
            <a:off x="457200" y="4663440"/>
            <a:ext cx="8228520" cy="291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i="1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QFN-56 thermal pad requires GND via stitching · ERC resolved 18 warnings including floating ADC channels and missing no-connects</a:t>
            </a:r>
            <a:endParaRPr lang="en-IN" sz="9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C0F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0"/>
          <p:cNvSpPr/>
          <p:nvPr/>
        </p:nvSpPr>
        <p:spPr>
          <a:xfrm>
            <a:off x="0" y="0"/>
            <a:ext cx="9142920" cy="72000"/>
          </a:xfrm>
          <a:prstGeom prst="rect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6" name="Shape 1"/>
          <p:cNvSpPr/>
          <p:nvPr/>
        </p:nvSpPr>
        <p:spPr>
          <a:xfrm>
            <a:off x="457200" y="347400"/>
            <a:ext cx="1827720" cy="254880"/>
          </a:xfrm>
          <a:prstGeom prst="roundRect">
            <a:avLst>
              <a:gd name="adj" fmla="val 21429"/>
            </a:avLst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7" name="Text 2"/>
          <p:cNvSpPr/>
          <p:nvPr/>
        </p:nvSpPr>
        <p:spPr>
          <a:xfrm>
            <a:off x="457200" y="347400"/>
            <a:ext cx="182772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AI INTEGRATION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 3"/>
          <p:cNvSpPr/>
          <p:nvPr/>
        </p:nvSpPr>
        <p:spPr>
          <a:xfrm>
            <a:off x="457200" y="658440"/>
            <a:ext cx="82285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FFFFFF"/>
                </a:solidFill>
                <a:effectLst/>
                <a:uFillTx/>
                <a:latin typeface="Georgia"/>
                <a:ea typeface="Georgia"/>
              </a:rPr>
              <a:t>On-Device AI Voice Pipeline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9" name="Text 4"/>
          <p:cNvSpPr/>
          <p:nvPr/>
        </p:nvSpPr>
        <p:spPr>
          <a:xfrm>
            <a:off x="457200" y="1188720"/>
            <a:ext cx="8228520" cy="3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i="1" u="none" strike="noStrike">
                <a:solidFill>
                  <a:srgbClr val="D4891F"/>
                </a:solidFill>
                <a:effectLst/>
                <a:uFillTx/>
                <a:latin typeface="Calibri"/>
                <a:ea typeface="Calibri"/>
              </a:rPr>
              <a:t>Fully offline — no cloud dependency. Runs as a dedicated thread alongside all system threads.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0" name="Shape 5"/>
          <p:cNvSpPr/>
          <p:nvPr/>
        </p:nvSpPr>
        <p:spPr>
          <a:xfrm>
            <a:off x="914400" y="1691640"/>
            <a:ext cx="1141920" cy="11419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1" name="Text 6"/>
          <p:cNvSpPr/>
          <p:nvPr/>
        </p:nvSpPr>
        <p:spPr>
          <a:xfrm>
            <a:off x="914400" y="1691640"/>
            <a:ext cx="11419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🎤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2" name="Text 7"/>
          <p:cNvSpPr/>
          <p:nvPr/>
        </p:nvSpPr>
        <p:spPr>
          <a:xfrm>
            <a:off x="457200" y="2926080"/>
            <a:ext cx="20563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Microphone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Input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3" name="Text 8"/>
          <p:cNvSpPr/>
          <p:nvPr/>
        </p:nvSpPr>
        <p:spPr>
          <a:xfrm>
            <a:off x="457200" y="3456360"/>
            <a:ext cx="2056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Continuous audio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capture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4" name="Text 9"/>
          <p:cNvSpPr/>
          <p:nvPr/>
        </p:nvSpPr>
        <p:spPr>
          <a:xfrm>
            <a:off x="2148840" y="2011680"/>
            <a:ext cx="41040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0" u="none" strike="noStrike">
                <a:solidFill>
                  <a:srgbClr val="E8950A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en-IN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5" name="Shape 10"/>
          <p:cNvSpPr/>
          <p:nvPr/>
        </p:nvSpPr>
        <p:spPr>
          <a:xfrm>
            <a:off x="3017520" y="1691640"/>
            <a:ext cx="1141920" cy="11419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6" name="Text 11"/>
          <p:cNvSpPr/>
          <p:nvPr/>
        </p:nvSpPr>
        <p:spPr>
          <a:xfrm>
            <a:off x="3017520" y="1691640"/>
            <a:ext cx="11419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👂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7" name="Text 12"/>
          <p:cNvSpPr/>
          <p:nvPr/>
        </p:nvSpPr>
        <p:spPr>
          <a:xfrm>
            <a:off x="2560320" y="2926080"/>
            <a:ext cx="20563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Vosk STT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Wake-Word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8" name="Text 13"/>
          <p:cNvSpPr/>
          <p:nvPr/>
        </p:nvSpPr>
        <p:spPr>
          <a:xfrm>
            <a:off x="2560320" y="3456360"/>
            <a:ext cx="2056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Offline speech-to-text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detection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9" name="Text 14"/>
          <p:cNvSpPr/>
          <p:nvPr/>
        </p:nvSpPr>
        <p:spPr>
          <a:xfrm>
            <a:off x="4251960" y="2011680"/>
            <a:ext cx="41040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0" u="none" strike="noStrike">
                <a:solidFill>
                  <a:srgbClr val="E8950A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en-IN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0" name="Shape 15"/>
          <p:cNvSpPr/>
          <p:nvPr/>
        </p:nvSpPr>
        <p:spPr>
          <a:xfrm>
            <a:off x="5120640" y="1691640"/>
            <a:ext cx="1141920" cy="11419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1" name="Text 16"/>
          <p:cNvSpPr/>
          <p:nvPr/>
        </p:nvSpPr>
        <p:spPr>
          <a:xfrm>
            <a:off x="5120640" y="1691640"/>
            <a:ext cx="11419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🧠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2" name="Text 17"/>
          <p:cNvSpPr/>
          <p:nvPr/>
        </p:nvSpPr>
        <p:spPr>
          <a:xfrm>
            <a:off x="4663440" y="2926080"/>
            <a:ext cx="20563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Ollama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phi3:mini LLM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3" name="Text 18"/>
          <p:cNvSpPr/>
          <p:nvPr/>
        </p:nvSpPr>
        <p:spPr>
          <a:xfrm>
            <a:off x="4663440" y="3456360"/>
            <a:ext cx="2056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Local LLM inference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on RPi 5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4" name="Text 19"/>
          <p:cNvSpPr/>
          <p:nvPr/>
        </p:nvSpPr>
        <p:spPr>
          <a:xfrm>
            <a:off x="6355080" y="2011680"/>
            <a:ext cx="41040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0" u="none" strike="noStrike">
                <a:solidFill>
                  <a:srgbClr val="E8950A"/>
                </a:solidFill>
                <a:effectLst/>
                <a:uFillTx/>
                <a:latin typeface="Calibri"/>
                <a:ea typeface="Calibri"/>
              </a:rPr>
              <a:t>→</a:t>
            </a:r>
            <a:endParaRPr lang="en-IN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5" name="Shape 20"/>
          <p:cNvSpPr/>
          <p:nvPr/>
        </p:nvSpPr>
        <p:spPr>
          <a:xfrm>
            <a:off x="7223760" y="1691640"/>
            <a:ext cx="1141920" cy="1141920"/>
          </a:xfrm>
          <a:prstGeom prst="ellipse">
            <a:avLst/>
          </a:prstGeom>
          <a:solidFill>
            <a:srgbClr val="C97A1A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6" name="Text 21"/>
          <p:cNvSpPr/>
          <p:nvPr/>
        </p:nvSpPr>
        <p:spPr>
          <a:xfrm>
            <a:off x="7223760" y="1691640"/>
            <a:ext cx="1141920" cy="1141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0" u="none" strike="noStrike">
                <a:solidFill>
                  <a:srgbClr val="000000"/>
                </a:solidFill>
                <a:effectLst/>
                <a:uFillTx/>
                <a:latin typeface="Calibri"/>
              </a:rPr>
              <a:t>🔊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7" name="Text 22"/>
          <p:cNvSpPr/>
          <p:nvPr/>
        </p:nvSpPr>
        <p:spPr>
          <a:xfrm>
            <a:off x="6766560" y="2926080"/>
            <a:ext cx="2056320" cy="50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Piper TTS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Output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8" name="Text 23"/>
          <p:cNvSpPr/>
          <p:nvPr/>
        </p:nvSpPr>
        <p:spPr>
          <a:xfrm>
            <a:off x="6766560" y="3456360"/>
            <a:ext cx="205632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Text-to-speech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0" u="none" strike="noStrike">
                <a:solidFill>
                  <a:srgbClr val="8B7B55"/>
                </a:solidFill>
                <a:effectLst/>
                <a:uFillTx/>
                <a:latin typeface="Calibri"/>
                <a:ea typeface="Calibri"/>
              </a:rPr>
              <a:t>response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9" name="Shape 24"/>
          <p:cNvSpPr/>
          <p:nvPr/>
        </p:nvSpPr>
        <p:spPr>
          <a:xfrm>
            <a:off x="365760" y="4160520"/>
            <a:ext cx="2742120" cy="8035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0" name="Text 25"/>
          <p:cNvSpPr/>
          <p:nvPr/>
        </p:nvSpPr>
        <p:spPr>
          <a:xfrm>
            <a:off x="502920" y="4206240"/>
            <a:ext cx="24678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Zero Cloud Latency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1" name="Text 26"/>
          <p:cNvSpPr/>
          <p:nvPr/>
        </p:nvSpPr>
        <p:spPr>
          <a:xfrm>
            <a:off x="502920" y="4480560"/>
            <a:ext cx="246780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Responses generated locally — classroom deployments with unreliable internet work seamlessly.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2" name="Shape 27"/>
          <p:cNvSpPr/>
          <p:nvPr/>
        </p:nvSpPr>
        <p:spPr>
          <a:xfrm>
            <a:off x="3291840" y="4160520"/>
            <a:ext cx="2742120" cy="8035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3" name="Text 28"/>
          <p:cNvSpPr/>
          <p:nvPr/>
        </p:nvSpPr>
        <p:spPr>
          <a:xfrm>
            <a:off x="3429000" y="4206240"/>
            <a:ext cx="24678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Student Q&amp;A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4" name="Text 29"/>
          <p:cNvSpPr/>
          <p:nvPr/>
        </p:nvSpPr>
        <p:spPr>
          <a:xfrm>
            <a:off x="3429000" y="4480560"/>
            <a:ext cx="246780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Natural language questions answered semantically, not just keyword matching.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5" name="Shape 30"/>
          <p:cNvSpPr/>
          <p:nvPr/>
        </p:nvSpPr>
        <p:spPr>
          <a:xfrm>
            <a:off x="6217920" y="4160520"/>
            <a:ext cx="2742120" cy="803520"/>
          </a:xfrm>
          <a:prstGeom prst="rect">
            <a:avLst/>
          </a:prstGeom>
          <a:solidFill>
            <a:srgbClr val="2E1800"/>
          </a:solidFill>
          <a:ln w="12700">
            <a:solidFill>
              <a:srgbClr val="C97A1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6" name="Text 31"/>
          <p:cNvSpPr/>
          <p:nvPr/>
        </p:nvSpPr>
        <p:spPr>
          <a:xfrm>
            <a:off x="6355080" y="4206240"/>
            <a:ext cx="2467800" cy="2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C97A1A"/>
                </a:solidFill>
                <a:effectLst/>
                <a:uFillTx/>
                <a:latin typeface="Calibri"/>
                <a:ea typeface="Calibri"/>
              </a:rPr>
              <a:t>Privacy First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7" name="Text 32"/>
          <p:cNvSpPr/>
          <p:nvPr/>
        </p:nvSpPr>
        <p:spPr>
          <a:xfrm>
            <a:off x="6355080" y="4480560"/>
            <a:ext cx="2467800" cy="410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850" b="0" u="none" strike="noStrike">
                <a:solidFill>
                  <a:srgbClr val="F0DDB8"/>
                </a:solidFill>
                <a:effectLst/>
                <a:uFillTx/>
                <a:latin typeface="Calibri"/>
                <a:ea typeface="Calibri"/>
              </a:rPr>
              <a:t>No audio leaves the device — compliant for classroom environments with minors.</a:t>
            </a:r>
            <a:endParaRPr lang="en-IN" sz="8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C97A1A"/>
      </a:accent1>
      <a:accent2>
        <a:srgbClr val="E8950A"/>
      </a:accent2>
      <a:accent3>
        <a:srgbClr val="A5A5A5"/>
      </a:accent3>
      <a:accent4>
        <a:srgbClr val="FFC000"/>
      </a:accent4>
      <a:accent5>
        <a:srgbClr val="D4821A"/>
      </a:accent5>
      <a:accent6>
        <a:srgbClr val="A0682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Application>LibreOffice/26.2.1.2$Windows_X86_64 LibreOffice_project/620$Build-2</Application>
  <AppVersion>15.0000</AppVersion>
  <Words>0</Words>
  <Paragraphs>0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2026-04-09T12:42:43Z</dcterms:created>
  <dc:creator>PptxGenJS</dc:creator>
  <dc:description/>
  <dc:language>en-IN</dc:language>
  <cp:lastModifiedBy/>
  <dcterms:modified xsi:type="dcterms:W3CDTF">2026-04-10T01:51:51Z</dcterms:modified>
  <cp:revision>4</cp:revision>
  <dc:subject>PptxGenJS Presentation</dc:subject>
  <dc:title>Lumio Internship – Sameed Ahmed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16</vt:i4>
  </property>
  <property fmtid="{D5CDD505-2E9C-101B-9397-08002B2CF9AE}" pid="3" name="PresentationFormat">
    <vt:lpwstr>On-screen Show (16:9)</vt:lpwstr>
  </property>
  <property fmtid="{D5CDD505-2E9C-101B-9397-08002B2CF9AE}" pid="4" name="Slides">
    <vt:i4>16</vt:i4>
  </property>
</Properties>
</file>